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5" r:id="rId3"/>
    <p:sldId id="276" r:id="rId4"/>
    <p:sldId id="259" r:id="rId5"/>
    <p:sldId id="277" r:id="rId6"/>
    <p:sldId id="278" r:id="rId7"/>
    <p:sldId id="267" r:id="rId8"/>
    <p:sldId id="279" r:id="rId9"/>
    <p:sldId id="280" r:id="rId10"/>
    <p:sldId id="282" r:id="rId11"/>
    <p:sldId id="281" r:id="rId12"/>
    <p:sldId id="287" r:id="rId13"/>
    <p:sldId id="283" r:id="rId14"/>
    <p:sldId id="284" r:id="rId15"/>
    <p:sldId id="285" r:id="rId16"/>
    <p:sldId id="286" r:id="rId17"/>
    <p:sldId id="288" r:id="rId18"/>
  </p:sldIdLst>
  <p:sldSz cx="12192000" cy="6858000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B318-CA7E-48C0-B31D-75DC0D14B4E2}" type="datetimeFigureOut">
              <a:rPr lang="es-ES" smtClean="0"/>
              <a:t>30/09/2022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F7A8D-55CA-481D-AA57-34D3007CBB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2101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B318-CA7E-48C0-B31D-75DC0D14B4E2}" type="datetimeFigureOut">
              <a:rPr lang="es-ES" smtClean="0"/>
              <a:t>30/09/2022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F7A8D-55CA-481D-AA57-34D3007CBB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325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B318-CA7E-48C0-B31D-75DC0D14B4E2}" type="datetimeFigureOut">
              <a:rPr lang="es-ES" smtClean="0"/>
              <a:t>30/09/2022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F7A8D-55CA-481D-AA57-34D3007CBB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0990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B318-CA7E-48C0-B31D-75DC0D14B4E2}" type="datetimeFigureOut">
              <a:rPr lang="es-ES" smtClean="0"/>
              <a:t>30/09/2022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F7A8D-55CA-481D-AA57-34D3007CBB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9740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B318-CA7E-48C0-B31D-75DC0D14B4E2}" type="datetimeFigureOut">
              <a:rPr lang="es-ES" smtClean="0"/>
              <a:t>30/09/2022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F7A8D-55CA-481D-AA57-34D3007CBB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9884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B318-CA7E-48C0-B31D-75DC0D14B4E2}" type="datetimeFigureOut">
              <a:rPr lang="es-ES" smtClean="0"/>
              <a:t>30/09/2022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F7A8D-55CA-481D-AA57-34D3007CBB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3925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B318-CA7E-48C0-B31D-75DC0D14B4E2}" type="datetimeFigureOut">
              <a:rPr lang="es-ES" smtClean="0"/>
              <a:t>30/09/2022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F7A8D-55CA-481D-AA57-34D3007CBB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9017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B318-CA7E-48C0-B31D-75DC0D14B4E2}" type="datetimeFigureOut">
              <a:rPr lang="es-ES" smtClean="0"/>
              <a:t>30/09/2022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F7A8D-55CA-481D-AA57-34D3007CBB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9886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B318-CA7E-48C0-B31D-75DC0D14B4E2}" type="datetimeFigureOut">
              <a:rPr lang="es-ES" smtClean="0"/>
              <a:t>30/09/2022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F7A8D-55CA-481D-AA57-34D3007CBB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7081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B318-CA7E-48C0-B31D-75DC0D14B4E2}" type="datetimeFigureOut">
              <a:rPr lang="es-ES" smtClean="0"/>
              <a:t>30/09/2022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F7A8D-55CA-481D-AA57-34D3007CBB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4574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B318-CA7E-48C0-B31D-75DC0D14B4E2}" type="datetimeFigureOut">
              <a:rPr lang="es-ES" smtClean="0"/>
              <a:t>30/09/2022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F7A8D-55CA-481D-AA57-34D3007CBB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9689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EB318-CA7E-48C0-B31D-75DC0D14B4E2}" type="datetimeFigureOut">
              <a:rPr lang="es-ES" smtClean="0"/>
              <a:t>30/09/2022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F7A8D-55CA-481D-AA57-34D3007CBB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7002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107582" y="1687133"/>
            <a:ext cx="908389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 mediación laboral en España, 38 años después.</a:t>
            </a:r>
          </a:p>
          <a:p>
            <a:r>
              <a:rPr lang="es-E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Presente y futuro. La necesaria conexión con la</a:t>
            </a:r>
          </a:p>
          <a:p>
            <a:r>
              <a:rPr lang="es-E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</a:t>
            </a:r>
            <a:r>
              <a:rPr lang="es-E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egociación colectiva y los nuevos tipos de conflictos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6014434" y="4014814"/>
            <a:ext cx="32181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ln w="0">
                  <a:solidFill>
                    <a:sysClr val="windowText" lastClr="00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FUNDACIÓN SIMA</a:t>
            </a:r>
            <a:endParaRPr lang="es-ES" sz="3200" dirty="0">
              <a:ln w="0">
                <a:solidFill>
                  <a:sysClr val="windowText" lastClr="00000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6117465" y="4790941"/>
            <a:ext cx="3206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Madrid, 6  7 de octubre de 2022</a:t>
            </a:r>
            <a:endParaRPr lang="es-ES" dirty="0">
              <a:ln w="0">
                <a:solidFill>
                  <a:sysClr val="windowText" lastClr="00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91899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/>
          <p:cNvSpPr txBox="1"/>
          <p:nvPr/>
        </p:nvSpPr>
        <p:spPr>
          <a:xfrm>
            <a:off x="852953" y="117487"/>
            <a:ext cx="986493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 RECONFIGURACIÓN DE LOS ELEMENTOS TÍPICOS DE LOS PROCEDIMIENTOS VOLUNTARIOS</a:t>
            </a:r>
            <a:endParaRPr lang="es-ES" sz="2000" dirty="0">
              <a:ln w="0">
                <a:solidFill>
                  <a:schemeClr val="tx1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174041" y="523305"/>
            <a:ext cx="308065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Los procedimientos como</a:t>
            </a:r>
          </a:p>
          <a:p>
            <a:r>
              <a:rPr lang="es-ES" sz="1400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herramientas para contribuir</a:t>
            </a:r>
          </a:p>
          <a:p>
            <a:r>
              <a:rPr lang="es-ES" sz="1400" dirty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s-ES" sz="1400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solventar un </a:t>
            </a:r>
            <a:r>
              <a:rPr lang="es-ES" sz="1400" u="sng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“típico” conflicto</a:t>
            </a:r>
          </a:p>
          <a:p>
            <a:r>
              <a:rPr lang="es-ES" sz="1400" u="sng" dirty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r>
              <a:rPr lang="es-ES" sz="1400" u="sng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intereses</a:t>
            </a:r>
            <a:r>
              <a:rPr lang="es-ES" sz="1400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 del art. 91 ( interpretación</a:t>
            </a:r>
          </a:p>
          <a:p>
            <a:r>
              <a:rPr lang="es-ES" sz="1400" dirty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r>
              <a:rPr lang="es-ES" sz="1400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lo pactado) al art. 86 (proceso de</a:t>
            </a:r>
          </a:p>
          <a:p>
            <a:r>
              <a:rPr lang="es-ES" sz="1400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(re) negociación del  convenio)</a:t>
            </a:r>
          </a:p>
          <a:p>
            <a:endParaRPr lang="es-ES" u="sng" dirty="0">
              <a:ln w="0">
                <a:solidFill>
                  <a:srgbClr val="FF000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748797" y="531063"/>
            <a:ext cx="2901021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Los procedimientos como </a:t>
            </a:r>
          </a:p>
          <a:p>
            <a:r>
              <a:rPr lang="es-ES" sz="1400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 elemento activo en</a:t>
            </a:r>
          </a:p>
          <a:p>
            <a:r>
              <a:rPr lang="es-ES" sz="1400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las dinámicas propia de</a:t>
            </a:r>
          </a:p>
          <a:p>
            <a:r>
              <a:rPr lang="es-ES" sz="1400" dirty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</a:t>
            </a:r>
            <a:r>
              <a:rPr lang="es-ES" sz="1400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egociación colectiva:</a:t>
            </a:r>
          </a:p>
          <a:p>
            <a:r>
              <a:rPr lang="es-ES" sz="1400" dirty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</a:t>
            </a:r>
            <a:r>
              <a:rPr lang="es-ES" sz="1400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 reconexión con</a:t>
            </a:r>
          </a:p>
          <a:p>
            <a:r>
              <a:rPr lang="es-ES" sz="1400" dirty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s-ES" sz="1400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utonomía colectiva</a:t>
            </a:r>
          </a:p>
          <a:p>
            <a:endParaRPr lang="es-ES" dirty="0"/>
          </a:p>
        </p:txBody>
      </p:sp>
      <p:sp>
        <p:nvSpPr>
          <p:cNvPr id="14" name="CuadroTexto 13"/>
          <p:cNvSpPr txBox="1"/>
          <p:nvPr/>
        </p:nvSpPr>
        <p:spPr>
          <a:xfrm>
            <a:off x="23175" y="2518574"/>
            <a:ext cx="3124125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smtClean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¿su evolución</a:t>
            </a:r>
          </a:p>
          <a:p>
            <a:r>
              <a:rPr lang="es-ES" sz="2000" dirty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</a:t>
            </a:r>
            <a:r>
              <a:rPr lang="es-ES" sz="2000" dirty="0" smtClean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specífica en un contexto</a:t>
            </a:r>
          </a:p>
          <a:p>
            <a:r>
              <a:rPr lang="es-ES" sz="2000" dirty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r>
              <a:rPr lang="es-ES" sz="2000" dirty="0" smtClean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eneral de</a:t>
            </a:r>
            <a:r>
              <a:rPr lang="es-ES" sz="2000" dirty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ES" sz="2000" dirty="0" smtClean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progresión hacia </a:t>
            </a:r>
          </a:p>
          <a:p>
            <a:r>
              <a:rPr lang="es-ES" sz="2000" dirty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</a:t>
            </a:r>
            <a:r>
              <a:rPr lang="es-ES" sz="2000" dirty="0" smtClean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 modelo de negociación</a:t>
            </a:r>
          </a:p>
          <a:p>
            <a:r>
              <a:rPr lang="es-ES" sz="2000" dirty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s-ES" sz="2000" dirty="0" smtClean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sistida?</a:t>
            </a:r>
            <a:endParaRPr lang="es-ES" sz="2000" dirty="0">
              <a:ln w="0">
                <a:solidFill>
                  <a:srgbClr val="0070C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3254693" y="2518574"/>
            <a:ext cx="3533531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smtClean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 revisión del modelo de </a:t>
            </a:r>
          </a:p>
          <a:p>
            <a:r>
              <a:rPr lang="es-ES" sz="2000" dirty="0" smtClean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intervención en el conflicto:</a:t>
            </a:r>
          </a:p>
          <a:p>
            <a:r>
              <a:rPr lang="es-ES" sz="2000" dirty="0" smtClean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-el tipo de mediación: </a:t>
            </a:r>
          </a:p>
          <a:p>
            <a:r>
              <a:rPr lang="es-ES" sz="2000" u="sng" dirty="0" smtClean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¿</a:t>
            </a:r>
            <a:r>
              <a:rPr lang="es-ES" sz="2000" u="sng" dirty="0" err="1" smtClean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desjuridificación</a:t>
            </a:r>
            <a:r>
              <a:rPr lang="es-ES" sz="2000" u="sng" dirty="0" smtClean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</a:t>
            </a:r>
          </a:p>
          <a:p>
            <a:r>
              <a:rPr lang="es-ES" sz="2000" dirty="0" smtClean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-las habilidades y competencias </a:t>
            </a:r>
          </a:p>
          <a:p>
            <a:r>
              <a:rPr lang="es-ES" sz="2000" dirty="0" smtClean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 las personas mediadoras: </a:t>
            </a:r>
            <a:endParaRPr lang="es-ES" sz="2000" u="sng" dirty="0" smtClean="0">
              <a:ln w="0">
                <a:solidFill>
                  <a:srgbClr val="0070C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s-ES" sz="2000" u="sng" dirty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r>
              <a:rPr lang="es-ES" sz="2000" u="sng" dirty="0" smtClean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ormación.</a:t>
            </a:r>
          </a:p>
          <a:p>
            <a:r>
              <a:rPr lang="es-ES" sz="2000" dirty="0" smtClean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-la consolidación de una </a:t>
            </a:r>
          </a:p>
          <a:p>
            <a:r>
              <a:rPr lang="es-ES" sz="2000" u="sng" dirty="0" smtClean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mediación laboral</a:t>
            </a:r>
          </a:p>
          <a:p>
            <a:r>
              <a:rPr lang="es-ES" sz="2000" u="sng" dirty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s-ES" sz="2000" u="sng" dirty="0" smtClean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utónoma</a:t>
            </a:r>
            <a:r>
              <a:rPr lang="es-ES" sz="2000" dirty="0" smtClean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respecto a otras </a:t>
            </a:r>
          </a:p>
          <a:p>
            <a:r>
              <a:rPr lang="es-ES" sz="2000" dirty="0" smtClean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mediaciones: </a:t>
            </a:r>
          </a:p>
          <a:p>
            <a:r>
              <a:rPr lang="es-ES" sz="2000" dirty="0" smtClean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civiles, familiares, mercantiles…</a:t>
            </a:r>
          </a:p>
          <a:p>
            <a:endParaRPr lang="es-ES" sz="2000" dirty="0">
              <a:ln w="0">
                <a:solidFill>
                  <a:srgbClr val="0070C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7292299" y="501681"/>
            <a:ext cx="3288849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 determinación del alcance de la </a:t>
            </a:r>
          </a:p>
          <a:p>
            <a:r>
              <a:rPr lang="es-ES" sz="1400" dirty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</a:t>
            </a:r>
            <a:r>
              <a:rPr lang="es-ES" sz="1400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xpresión legal: cumplido un determinado</a:t>
            </a:r>
          </a:p>
          <a:p>
            <a:r>
              <a:rPr lang="es-ES" sz="1400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Plazo, </a:t>
            </a:r>
            <a:r>
              <a:rPr lang="es-ES" sz="1400" i="1" u="sng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las partes deberán someterse </a:t>
            </a:r>
            <a:r>
              <a:rPr lang="es-ES" sz="1400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los</a:t>
            </a:r>
          </a:p>
          <a:p>
            <a:r>
              <a:rPr lang="es-ES" sz="1400" dirty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</a:t>
            </a:r>
            <a:r>
              <a:rPr lang="es-ES" sz="1400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rocedimientos, </a:t>
            </a:r>
            <a:r>
              <a:rPr lang="es-ES" sz="1400" i="1" u="sng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para solventar de manera</a:t>
            </a:r>
          </a:p>
          <a:p>
            <a:r>
              <a:rPr lang="es-ES" sz="1400" i="1" u="sng" dirty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</a:t>
            </a:r>
            <a:r>
              <a:rPr lang="es-ES" sz="1400" i="1" u="sng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fectiva</a:t>
            </a:r>
            <a:r>
              <a:rPr lang="es-ES" sz="1400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sus discrepancias</a:t>
            </a:r>
            <a:endParaRPr lang="es-ES" sz="1400" dirty="0">
              <a:ln w="0">
                <a:solidFill>
                  <a:srgbClr val="FF000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7523559" y="2435717"/>
            <a:ext cx="3984039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¿De la voluntariedad a la </a:t>
            </a:r>
            <a:endParaRPr lang="es-ES" sz="2000" dirty="0" smtClean="0">
              <a:ln w="0">
                <a:solidFill>
                  <a:srgbClr val="0070C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s-ES" sz="2000" dirty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</a:t>
            </a:r>
            <a:r>
              <a:rPr lang="es-ES" sz="2000" dirty="0" smtClean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bligatoriedad relativa?</a:t>
            </a:r>
          </a:p>
          <a:p>
            <a:r>
              <a:rPr lang="es-ES" sz="2000" dirty="0" smtClean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El reto de articular desde la</a:t>
            </a:r>
          </a:p>
          <a:p>
            <a:r>
              <a:rPr lang="es-ES" sz="2000" dirty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s-ES" sz="2000" dirty="0" smtClean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utonomía colectiva procedimientos</a:t>
            </a:r>
          </a:p>
          <a:p>
            <a:r>
              <a:rPr lang="es-ES" sz="2000" dirty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es-ES" sz="2000" dirty="0" smtClean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ue incrementen y concreten el</a:t>
            </a:r>
          </a:p>
          <a:p>
            <a:r>
              <a:rPr lang="es-ES" sz="2000" dirty="0" smtClean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grado de </a:t>
            </a:r>
            <a:r>
              <a:rPr lang="es-ES" sz="2000" dirty="0" err="1" smtClean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imperatividad</a:t>
            </a:r>
            <a:r>
              <a:rPr lang="es-ES" sz="2000" dirty="0" smtClean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de los</a:t>
            </a:r>
          </a:p>
          <a:p>
            <a:r>
              <a:rPr lang="es-ES" sz="2000" dirty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</a:t>
            </a:r>
            <a:r>
              <a:rPr lang="es-ES" sz="2000" dirty="0" smtClean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rocedimientos, el cauce para</a:t>
            </a:r>
          </a:p>
          <a:p>
            <a:r>
              <a:rPr lang="es-ES" sz="2000" dirty="0" smtClean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implementarlos y las consecuencias </a:t>
            </a:r>
          </a:p>
          <a:p>
            <a:r>
              <a:rPr lang="es-ES" sz="2000" dirty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r>
              <a:rPr lang="es-ES" sz="2000" dirty="0" smtClean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el incumplimiento, en su caso</a:t>
            </a:r>
            <a:r>
              <a:rPr lang="es-ES" sz="2400" dirty="0" smtClean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es-ES" sz="2400" dirty="0">
              <a:ln w="0">
                <a:solidFill>
                  <a:srgbClr val="0070C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es-ES" sz="2400" dirty="0"/>
          </a:p>
        </p:txBody>
      </p:sp>
      <p:sp>
        <p:nvSpPr>
          <p:cNvPr id="4" name="CuadroTexto 3"/>
          <p:cNvSpPr txBox="1"/>
          <p:nvPr/>
        </p:nvSpPr>
        <p:spPr>
          <a:xfrm>
            <a:off x="719644" y="1954466"/>
            <a:ext cx="101315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Hacia un nuevo (renovado) modelo de mediación: algunos de sus nuevos rasgos</a:t>
            </a:r>
            <a:endParaRPr lang="es-ES" sz="2400" dirty="0">
              <a:ln w="0">
                <a:solidFill>
                  <a:schemeClr val="tx1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1867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/>
          <p:cNvSpPr txBox="1"/>
          <p:nvPr/>
        </p:nvSpPr>
        <p:spPr>
          <a:xfrm>
            <a:off x="852953" y="117487"/>
            <a:ext cx="9864939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 NECESIDAD DE PACTAR, DISEÑAR (DE FORMA NEGOCIADA) MECANISMOS Y HERRAMIENTAS ADECUADAS PARA IMPLEMENTAR PROCEDIMIENTOS VOLUNTARIOS</a:t>
            </a:r>
            <a:endParaRPr lang="es-ES" sz="2000" dirty="0">
              <a:ln w="0">
                <a:solidFill>
                  <a:schemeClr val="tx1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648179" y="1042801"/>
            <a:ext cx="190904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¿La progresión hacia un</a:t>
            </a:r>
          </a:p>
          <a:p>
            <a:r>
              <a:rPr lang="es-ES" sz="1400" dirty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</a:t>
            </a:r>
            <a:r>
              <a:rPr lang="es-ES" sz="1400" dirty="0" smtClean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odelo de negociación</a:t>
            </a:r>
          </a:p>
          <a:p>
            <a:r>
              <a:rPr lang="es-ES" sz="1400" dirty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s-ES" sz="1400" dirty="0" smtClean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sistida?</a:t>
            </a:r>
            <a:endParaRPr lang="es-ES" sz="1400" dirty="0">
              <a:ln w="0">
                <a:solidFill>
                  <a:srgbClr val="0070C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4356633" y="950416"/>
            <a:ext cx="285757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El modelo de intervención en</a:t>
            </a:r>
          </a:p>
          <a:p>
            <a:r>
              <a:rPr lang="es-ES" sz="1400" dirty="0" smtClean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El conflicto: tipo de mediación, </a:t>
            </a:r>
          </a:p>
          <a:p>
            <a:r>
              <a:rPr lang="es-ES" sz="1400" dirty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</a:t>
            </a:r>
            <a:r>
              <a:rPr lang="es-ES" sz="1400" dirty="0" smtClean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as personas mediadoras, </a:t>
            </a:r>
            <a:r>
              <a:rPr lang="es-ES" sz="1400" u="sng" dirty="0" smtClean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formación.</a:t>
            </a:r>
          </a:p>
          <a:p>
            <a:r>
              <a:rPr lang="es-ES" sz="1400" u="sng" dirty="0" smtClean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mediación laboral autónoma</a:t>
            </a:r>
            <a:endParaRPr lang="es-ES" sz="1400" dirty="0">
              <a:ln w="0">
                <a:solidFill>
                  <a:srgbClr val="0070C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8840205" y="1042801"/>
            <a:ext cx="20306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¿De la voluntariedad a la </a:t>
            </a:r>
            <a:endParaRPr lang="es-ES" sz="1400" dirty="0" smtClean="0">
              <a:ln w="0">
                <a:solidFill>
                  <a:srgbClr val="0070C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s-ES" sz="1400" dirty="0" smtClean="0">
                <a:ln w="0">
                  <a:solidFill>
                    <a:srgbClr val="0070C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obligatoriedad?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16797" y="2677799"/>
            <a:ext cx="3984296" cy="43704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 utilidad para contribuir a</a:t>
            </a:r>
          </a:p>
          <a:p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afrontar </a:t>
            </a:r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 garantías </a:t>
            </a:r>
          </a:p>
          <a:p>
            <a:r>
              <a:rPr lang="es-ES" sz="2000" dirty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</a:t>
            </a:r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complejidad creciente de los</a:t>
            </a:r>
          </a:p>
          <a:p>
            <a:r>
              <a:rPr lang="es-ES" sz="2000" dirty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</a:t>
            </a:r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rocesos </a:t>
            </a:r>
            <a:r>
              <a:rPr lang="es-ES" sz="2000" dirty="0" err="1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negociales</a:t>
            </a:r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</a:t>
            </a:r>
          </a:p>
          <a:p>
            <a:r>
              <a:rPr lang="es-ES" sz="2000" dirty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</a:t>
            </a:r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 relación al contexto </a:t>
            </a:r>
          </a:p>
          <a:p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(económico, social…)</a:t>
            </a:r>
          </a:p>
          <a:p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los contenidos (igualdad, </a:t>
            </a:r>
          </a:p>
          <a:p>
            <a:r>
              <a:rPr lang="es-ES" sz="2000" dirty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</a:t>
            </a:r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alud, diversidad…)</a:t>
            </a:r>
          </a:p>
          <a:p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 los procedimientos (negociación</a:t>
            </a:r>
          </a:p>
          <a:p>
            <a:r>
              <a:rPr lang="es-ES" sz="2000" dirty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inámica (vs) negociación estática…)</a:t>
            </a:r>
          </a:p>
          <a:p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sin </a:t>
            </a:r>
            <a:r>
              <a:rPr lang="es-ES" sz="2000" dirty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detrimento o menoscabo</a:t>
            </a:r>
          </a:p>
          <a:p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 </a:t>
            </a:r>
            <a:r>
              <a:rPr lang="es-ES" sz="2000" dirty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 autonomía</a:t>
            </a:r>
          </a:p>
          <a:p>
            <a:r>
              <a:rPr lang="es-ES" sz="2000" dirty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colectiva de las partes</a:t>
            </a:r>
          </a:p>
          <a:p>
            <a:endParaRPr lang="es-ES" dirty="0" smtClean="0">
              <a:ln w="0">
                <a:solidFill>
                  <a:srgbClr val="00B05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4356633" y="2677799"/>
            <a:ext cx="3477683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 necesidad de abordar</a:t>
            </a:r>
          </a:p>
          <a:p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desde los propio acuerdos</a:t>
            </a:r>
          </a:p>
          <a:p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Interprofesionales que retienen</a:t>
            </a:r>
          </a:p>
          <a:p>
            <a:r>
              <a:rPr lang="es-ES" sz="2000" dirty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</a:t>
            </a:r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 plena competencia para el</a:t>
            </a:r>
          </a:p>
          <a:p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diseño de los procedimientos </a:t>
            </a:r>
          </a:p>
          <a:p>
            <a:r>
              <a:rPr lang="es-ES" sz="2000" dirty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uestiones clave, como: </a:t>
            </a:r>
          </a:p>
          <a:p>
            <a:r>
              <a:rPr lang="es-ES" sz="2000" dirty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</a:t>
            </a:r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selección, formación, </a:t>
            </a:r>
          </a:p>
          <a:p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evaluación…</a:t>
            </a:r>
          </a:p>
          <a:p>
            <a:r>
              <a:rPr lang="es-ES" sz="2000" dirty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las </a:t>
            </a:r>
            <a:r>
              <a:rPr lang="es-ES" sz="2000" dirty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</a:t>
            </a:r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ersonas mediadoras</a:t>
            </a:r>
          </a:p>
          <a:p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 la consolidación de una</a:t>
            </a:r>
          </a:p>
          <a:p>
            <a:r>
              <a:rPr lang="es-ES" sz="2000" dirty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</a:t>
            </a:r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ediación laboral autónoma y</a:t>
            </a:r>
          </a:p>
          <a:p>
            <a:r>
              <a:rPr lang="es-ES" sz="2000" dirty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perfiles propios</a:t>
            </a:r>
          </a:p>
          <a:p>
            <a:endParaRPr lang="es-ES" sz="2400" dirty="0" smtClean="0">
              <a:ln w="0">
                <a:solidFill>
                  <a:srgbClr val="00B05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602976" y="2589132"/>
            <a:ext cx="308360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 necesidad/conveniencia</a:t>
            </a:r>
          </a:p>
          <a:p>
            <a:r>
              <a:rPr lang="es-ES" sz="2000" dirty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completar y concretar</a:t>
            </a:r>
          </a:p>
          <a:p>
            <a:r>
              <a:rPr lang="es-ES" sz="2000" dirty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</a:t>
            </a:r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os difusos contornos de</a:t>
            </a:r>
          </a:p>
          <a:p>
            <a:r>
              <a:rPr lang="es-ES" sz="2000" dirty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</a:t>
            </a:r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 modelo legal que </a:t>
            </a:r>
          </a:p>
          <a:p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Incrementa el nivel de </a:t>
            </a:r>
          </a:p>
          <a:p>
            <a:r>
              <a:rPr lang="es-ES" sz="2000" dirty="0" err="1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precepctividad</a:t>
            </a:r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de los </a:t>
            </a:r>
          </a:p>
          <a:p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procedimientos, pero </a:t>
            </a:r>
          </a:p>
          <a:p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 pleno respeto de la </a:t>
            </a:r>
          </a:p>
          <a:p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autonomía colectiva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719644" y="1954466"/>
            <a:ext cx="99068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Hacia un nuevo (renovado) modelo de mediación: algunos de sus nuevos retos</a:t>
            </a:r>
            <a:endParaRPr lang="es-ES" sz="2400" dirty="0">
              <a:ln w="0">
                <a:solidFill>
                  <a:schemeClr val="tx1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5666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62884" y="1378039"/>
            <a:ext cx="1031333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Una aproximación inicial a los (relevantes) problemas que plantea la conexión de </a:t>
            </a:r>
          </a:p>
          <a:p>
            <a:r>
              <a:rPr lang="es-ES" sz="2400" dirty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</a:t>
            </a:r>
            <a:r>
              <a:rPr lang="es-ES" sz="2400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mediación con algunos de los nuevos conflictos laborales. En particular el</a:t>
            </a:r>
          </a:p>
          <a:p>
            <a:r>
              <a:rPr lang="es-ES" sz="2400" dirty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s-ES" sz="2400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rtículo 86.4 ET</a:t>
            </a:r>
            <a:endParaRPr lang="es-ES" sz="2400" dirty="0">
              <a:ln w="0">
                <a:solidFill>
                  <a:schemeClr val="tx1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862884" y="2914987"/>
            <a:ext cx="38036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Algunas nuevas preguntas…..</a:t>
            </a:r>
            <a:endParaRPr lang="es-ES" sz="2400" dirty="0">
              <a:ln w="0">
                <a:solidFill>
                  <a:srgbClr val="FF000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862884" y="4106386"/>
            <a:ext cx="61415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Para ir construyendo algunas nuevas respuestas</a:t>
            </a:r>
            <a:endParaRPr lang="es-ES" sz="2400" dirty="0">
              <a:ln w="0">
                <a:solidFill>
                  <a:srgbClr val="00B05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5286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425001" y="502050"/>
            <a:ext cx="1039611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s-ES" dirty="0" smtClean="0">
                <a:ln w="0">
                  <a:solidFill>
                    <a:sysClr val="windowText" lastClr="00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 NECESIDAD DE “AVANZAR” DESDE LA AUTONOMÍA COLECTIVA EN EL DISEÑO DE UNA “MEDIACIÓN” DE</a:t>
            </a:r>
          </a:p>
          <a:p>
            <a:r>
              <a:rPr lang="es-ES" dirty="0" smtClean="0">
                <a:ln w="0">
                  <a:solidFill>
                    <a:sysClr val="windowText" lastClr="00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UTILIZACIÓN OBLIGATORIA EN LOS SUPUESTOS DETERMINADOS POR LA LEY LABORAL</a:t>
            </a:r>
            <a:endParaRPr lang="es-ES" dirty="0">
              <a:ln w="0">
                <a:solidFill>
                  <a:sysClr val="windowText" lastClr="00000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576837" y="1723580"/>
            <a:ext cx="97688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n w="0">
                  <a:solidFill>
                    <a:sysClr val="windowText" lastClr="00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TIPO DE MEDIACION</a:t>
            </a:r>
            <a:r>
              <a:rPr lang="es-ES" dirty="0" smtClean="0"/>
              <a:t>:  </a:t>
            </a:r>
            <a:r>
              <a:rPr lang="es-ES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 DEFINIDA EN CADA UNO DE LOS ACUERDOS INTERPROFESIONALES VIGENTES</a:t>
            </a:r>
          </a:p>
          <a:p>
            <a:r>
              <a:rPr lang="es-ES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Art. 86.4 …….</a:t>
            </a:r>
            <a:r>
              <a:rPr lang="es-ES" i="1" dirty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ES" b="1" i="1" dirty="0"/>
              <a:t>procedimientos de </a:t>
            </a:r>
            <a:r>
              <a:rPr lang="es-ES" b="1" i="1" dirty="0" smtClean="0"/>
              <a:t>mediación </a:t>
            </a:r>
            <a:r>
              <a:rPr lang="es-ES" b="1" i="1" u="sng" dirty="0"/>
              <a:t>regulados en los acuerdos interprofesionales </a:t>
            </a:r>
            <a:endParaRPr lang="es-ES" b="1" i="1" u="sng" dirty="0" smtClean="0"/>
          </a:p>
          <a:p>
            <a:r>
              <a:rPr lang="es-ES" b="1" i="1" dirty="0" smtClean="0"/>
              <a:t>de </a:t>
            </a:r>
            <a:r>
              <a:rPr lang="es-ES" b="1" i="1" dirty="0"/>
              <a:t>ámbito estatal o </a:t>
            </a:r>
            <a:r>
              <a:rPr lang="es-ES" b="1" i="1" dirty="0" smtClean="0"/>
              <a:t>autonómico previstos </a:t>
            </a:r>
            <a:r>
              <a:rPr lang="es-ES" b="1" i="1" dirty="0"/>
              <a:t>en el artículo 83</a:t>
            </a:r>
            <a:endParaRPr lang="es-ES" dirty="0"/>
          </a:p>
        </p:txBody>
      </p:sp>
      <p:sp>
        <p:nvSpPr>
          <p:cNvPr id="7" name="Flecha abajo 6"/>
          <p:cNvSpPr/>
          <p:nvPr/>
        </p:nvSpPr>
        <p:spPr>
          <a:xfrm>
            <a:off x="4848635" y="2772024"/>
            <a:ext cx="484632" cy="203471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/>
          <p:cNvSpPr txBox="1"/>
          <p:nvPr/>
        </p:nvSpPr>
        <p:spPr>
          <a:xfrm>
            <a:off x="576837" y="3444848"/>
            <a:ext cx="110447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Los modelos de mediación actualmente “diseñados” y “regulados” en los Acuerdos Interprofesionales</a:t>
            </a:r>
          </a:p>
          <a:p>
            <a:r>
              <a:rPr lang="es-ES" dirty="0" smtClean="0"/>
              <a:t>presentan diferencias relevantes entre sí: el modelo bascula entre un tipo mediación amplia sin propuesta formal y  </a:t>
            </a:r>
          </a:p>
          <a:p>
            <a:r>
              <a:rPr lang="es-ES" dirty="0" smtClean="0"/>
              <a:t>una mediación, más estricta, con </a:t>
            </a:r>
            <a:r>
              <a:rPr lang="es-ES" u="sng" dirty="0" smtClean="0"/>
              <a:t>propuesta formal </a:t>
            </a:r>
            <a:r>
              <a:rPr lang="es-ES" dirty="0" smtClean="0"/>
              <a:t>a la finalización del proceso mediador sin acuerdo</a:t>
            </a:r>
            <a:endParaRPr lang="es-ES" dirty="0"/>
          </a:p>
        </p:txBody>
      </p:sp>
      <p:sp>
        <p:nvSpPr>
          <p:cNvPr id="9" name="CuadroTexto 8"/>
          <p:cNvSpPr txBox="1"/>
          <p:nvPr/>
        </p:nvSpPr>
        <p:spPr>
          <a:xfrm>
            <a:off x="3588284" y="3037443"/>
            <a:ext cx="3194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n w="0">
                  <a:solidFill>
                    <a:sysClr val="windowText" lastClr="00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MODELO PLURAL Y ASIMÉTRICO</a:t>
            </a:r>
            <a:endParaRPr lang="es-ES" dirty="0">
              <a:ln w="0">
                <a:solidFill>
                  <a:sysClr val="windowText" lastClr="00000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576837" y="4924060"/>
            <a:ext cx="1107687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i="1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Los nuevos requerimientos impuestos desde la ley a la mediación laboral, en especial, la novedosa función que</a:t>
            </a:r>
          </a:p>
          <a:p>
            <a:r>
              <a:rPr lang="es-ES" i="1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 atribuye el art. 86.4 ET: desbloquear el proceso de (re) negociación del convenio  y  su nuevo carácter de</a:t>
            </a:r>
          </a:p>
          <a:p>
            <a:r>
              <a:rPr lang="es-ES" i="1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herramienta de utilización obligatoria, ¿demandan una reflexión específica sobre el modelo en cuanto a la naturaleza,</a:t>
            </a:r>
          </a:p>
          <a:p>
            <a:r>
              <a:rPr lang="es-ES" i="1" dirty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r>
              <a:rPr lang="es-ES" i="1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ormal/escrita (vs) informal/verbal de la propuesta mediadora?</a:t>
            </a:r>
          </a:p>
          <a:p>
            <a:endParaRPr lang="es-ES" dirty="0"/>
          </a:p>
          <a:p>
            <a:endParaRPr lang="es-ES" dirty="0"/>
          </a:p>
        </p:txBody>
      </p:sp>
      <p:sp>
        <p:nvSpPr>
          <p:cNvPr id="12" name="Rectángulo 11"/>
          <p:cNvSpPr/>
          <p:nvPr/>
        </p:nvSpPr>
        <p:spPr>
          <a:xfrm>
            <a:off x="576837" y="1228920"/>
            <a:ext cx="48617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/>
              <a:t>La apertura de </a:t>
            </a:r>
            <a:r>
              <a:rPr lang="es-ES" dirty="0">
                <a:ln w="0">
                  <a:solidFill>
                    <a:sysClr val="windowText" lastClr="00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nuevos espacios para la </a:t>
            </a:r>
            <a:r>
              <a:rPr lang="es-ES" dirty="0" smtClean="0">
                <a:ln w="0">
                  <a:solidFill>
                    <a:sysClr val="windowText" lastClr="00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reflexión…</a:t>
            </a:r>
            <a:endParaRPr lang="es-ES" dirty="0">
              <a:ln w="0">
                <a:solidFill>
                  <a:sysClr val="windowText" lastClr="00000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576837" y="4406251"/>
            <a:ext cx="4060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 todo caso y como reflexión de fondo…</a:t>
            </a:r>
            <a:endParaRPr lang="es-ES" dirty="0">
              <a:ln w="0">
                <a:solidFill>
                  <a:schemeClr val="tx1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356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309092" y="1182886"/>
            <a:ext cx="48617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/>
              <a:t>La apertura de </a:t>
            </a:r>
            <a:r>
              <a:rPr lang="es-ES" dirty="0">
                <a:ln w="0">
                  <a:solidFill>
                    <a:sysClr val="windowText" lastClr="00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nuevos espacios para la </a:t>
            </a:r>
            <a:r>
              <a:rPr lang="es-ES" dirty="0" smtClean="0">
                <a:ln w="0">
                  <a:solidFill>
                    <a:sysClr val="windowText" lastClr="00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reflexión…</a:t>
            </a:r>
            <a:endParaRPr lang="es-ES" dirty="0">
              <a:ln w="0">
                <a:solidFill>
                  <a:sysClr val="windowText" lastClr="00000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29925" y="1574269"/>
            <a:ext cx="9937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 ACTIVACION EFECTIVA DEL PROCESO DE MEDIACIÓN… la voluntariedad como rasgo definitorio básico</a:t>
            </a:r>
            <a:endParaRPr lang="es-ES" dirty="0">
              <a:ln w="0">
                <a:solidFill>
                  <a:schemeClr val="tx1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460206" y="2057739"/>
            <a:ext cx="3194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n w="0">
                  <a:solidFill>
                    <a:sysClr val="windowText" lastClr="00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MODELO PLURAL Y ASIMÉTRICO</a:t>
            </a:r>
            <a:endParaRPr lang="es-ES" dirty="0">
              <a:ln w="0">
                <a:solidFill>
                  <a:sysClr val="windowText" lastClr="00000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Flecha abajo 7"/>
          <p:cNvSpPr/>
          <p:nvPr/>
        </p:nvSpPr>
        <p:spPr>
          <a:xfrm>
            <a:off x="4815026" y="1943602"/>
            <a:ext cx="484632" cy="145742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CuadroTexto 8"/>
          <p:cNvSpPr txBox="1"/>
          <p:nvPr/>
        </p:nvSpPr>
        <p:spPr>
          <a:xfrm>
            <a:off x="360912" y="2383144"/>
            <a:ext cx="1062682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Los modelos de mediación actuales se decantan, en coherencia con la “voluntariedad” como unos</a:t>
            </a:r>
          </a:p>
          <a:p>
            <a:r>
              <a:rPr lang="es-ES" dirty="0"/>
              <a:t>l</a:t>
            </a:r>
            <a:r>
              <a:rPr lang="es-ES" dirty="0" smtClean="0"/>
              <a:t>os rasgos básicos de los procedimientos desde su recepción en las leyes laborales, por el mutuo acuerdo como </a:t>
            </a:r>
          </a:p>
          <a:p>
            <a:r>
              <a:rPr lang="es-ES" dirty="0" smtClean="0"/>
              <a:t>la vía única (con algunas excepciones…(1)) para activarlos. </a:t>
            </a:r>
          </a:p>
          <a:p>
            <a:r>
              <a:rPr lang="es-ES" dirty="0" smtClean="0"/>
              <a:t>Sin </a:t>
            </a:r>
            <a:r>
              <a:rPr lang="es-ES" dirty="0"/>
              <a:t>duda es imprescindible que la </a:t>
            </a:r>
            <a:r>
              <a:rPr lang="es-ES" dirty="0" smtClean="0"/>
              <a:t>mediación</a:t>
            </a:r>
          </a:p>
          <a:p>
            <a:r>
              <a:rPr lang="es-ES" dirty="0" smtClean="0"/>
              <a:t>se </a:t>
            </a:r>
            <a:r>
              <a:rPr lang="es-ES" dirty="0"/>
              <a:t>inste  </a:t>
            </a:r>
            <a:r>
              <a:rPr lang="es-ES" dirty="0" smtClean="0"/>
              <a:t>al </a:t>
            </a:r>
            <a:r>
              <a:rPr lang="es-ES" dirty="0"/>
              <a:t>menos por alguna de las partes en </a:t>
            </a:r>
            <a:r>
              <a:rPr lang="es-ES" dirty="0" smtClean="0"/>
              <a:t>conflicto…</a:t>
            </a:r>
          </a:p>
          <a:p>
            <a:r>
              <a:rPr lang="es-ES" dirty="0" smtClean="0"/>
              <a:t>Pero</a:t>
            </a:r>
            <a:r>
              <a:rPr lang="es-ES" dirty="0"/>
              <a:t>…¿es posible activar –y cómo- el mecanismo </a:t>
            </a:r>
            <a:r>
              <a:rPr lang="es-ES" dirty="0" smtClean="0"/>
              <a:t> </a:t>
            </a:r>
          </a:p>
          <a:p>
            <a:r>
              <a:rPr lang="es-ES" dirty="0" smtClean="0"/>
              <a:t>a solicitud únicamente de una de las partes dentro de los modelos actualmente implementados?</a:t>
            </a:r>
            <a:endParaRPr lang="es-ES" dirty="0"/>
          </a:p>
          <a:p>
            <a:endParaRPr lang="es-ES" dirty="0"/>
          </a:p>
        </p:txBody>
      </p:sp>
      <p:sp>
        <p:nvSpPr>
          <p:cNvPr id="10" name="CuadroTexto 9"/>
          <p:cNvSpPr txBox="1"/>
          <p:nvPr/>
        </p:nvSpPr>
        <p:spPr>
          <a:xfrm>
            <a:off x="334849" y="4907821"/>
            <a:ext cx="109566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i="1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¿es compatible con el nuevo papel de la mediación como </a:t>
            </a:r>
            <a:r>
              <a:rPr lang="es-ES" i="1" dirty="0" err="1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herramienta”obligatoria</a:t>
            </a:r>
            <a:r>
              <a:rPr lang="es-ES" i="1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” de desbloqueo en los procesos de</a:t>
            </a:r>
          </a:p>
          <a:p>
            <a:r>
              <a:rPr lang="es-ES" i="1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(re) negociación del convenio, mantener el modelo de apertura del proceso únicamente a solicitud de</a:t>
            </a:r>
          </a:p>
          <a:p>
            <a:r>
              <a:rPr lang="es-ES" i="1" dirty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s-ES" i="1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mbas partes?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309092" y="6053070"/>
            <a:ext cx="103932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Both"/>
            </a:pPr>
            <a:r>
              <a:rPr lang="es-ES" sz="1400" dirty="0" smtClean="0"/>
              <a:t>Es relativamente común declarar desde los AAII la obligatoriedad de la mediación cuando hay una cláusula de sometimiento a ella en un convenio colectivo, o incluso en algunos supuestos de bloqueos de los procesos de negociación de un convenio colectivo</a:t>
            </a:r>
            <a:endParaRPr lang="es-ES" sz="1400" dirty="0"/>
          </a:p>
        </p:txBody>
      </p:sp>
      <p:sp>
        <p:nvSpPr>
          <p:cNvPr id="13" name="CuadroTexto 12"/>
          <p:cNvSpPr txBox="1"/>
          <p:nvPr/>
        </p:nvSpPr>
        <p:spPr>
          <a:xfrm>
            <a:off x="360912" y="4427530"/>
            <a:ext cx="4060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 todo caso y como reflexión de fondo…</a:t>
            </a:r>
            <a:endParaRPr lang="es-ES" dirty="0">
              <a:ln w="0">
                <a:solidFill>
                  <a:schemeClr val="tx1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425001" y="502050"/>
            <a:ext cx="1039611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s-ES" dirty="0" smtClean="0">
                <a:ln w="0">
                  <a:solidFill>
                    <a:sysClr val="windowText" lastClr="00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 NECESIDAD DE “AVANZAR” DESDE LA AUTONOMÍA COLECTIVA EN EL DISEÑO DE UNA “MEDIACIÓN” DE</a:t>
            </a:r>
          </a:p>
          <a:p>
            <a:r>
              <a:rPr lang="es-ES" dirty="0" smtClean="0">
                <a:ln w="0">
                  <a:solidFill>
                    <a:sysClr val="windowText" lastClr="00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UTILIZACIÓN OBLIGATORIA EN LOS SUPUESTOS DETERMINADOS POR LA LEY LABORAL</a:t>
            </a:r>
            <a:endParaRPr lang="es-ES" dirty="0">
              <a:ln w="0">
                <a:solidFill>
                  <a:sysClr val="windowText" lastClr="00000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7529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425001" y="1280436"/>
            <a:ext cx="48617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/>
              <a:t>La apertura de </a:t>
            </a:r>
            <a:r>
              <a:rPr lang="es-ES" dirty="0">
                <a:ln w="0">
                  <a:solidFill>
                    <a:sysClr val="windowText" lastClr="00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nuevos espacios para la </a:t>
            </a:r>
            <a:r>
              <a:rPr lang="es-ES" dirty="0" smtClean="0">
                <a:ln w="0">
                  <a:solidFill>
                    <a:sysClr val="windowText" lastClr="00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reflexión…</a:t>
            </a:r>
            <a:endParaRPr lang="es-ES" dirty="0">
              <a:ln w="0">
                <a:solidFill>
                  <a:sysClr val="windowText" lastClr="00000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25001" y="2009104"/>
            <a:ext cx="8444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 LEGITIMACIÓN NECESARIA PARA INSTAR LA INICIACIÓN DEL PROCESO DE MEDIACIÓN</a:t>
            </a:r>
            <a:endParaRPr lang="es-ES" dirty="0">
              <a:ln w="0">
                <a:solidFill>
                  <a:schemeClr val="tx1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425001" y="2913032"/>
            <a:ext cx="95863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En términos generales, la legitimación para instar el procedimiento, es la misma que exige la ley</a:t>
            </a:r>
          </a:p>
          <a:p>
            <a:r>
              <a:rPr lang="es-ES" dirty="0"/>
              <a:t>p</a:t>
            </a:r>
            <a:r>
              <a:rPr lang="es-ES" dirty="0" smtClean="0"/>
              <a:t>ara suscribir el ACUERDO: legitimación plena para la suscrición de un convenio colectivo de eficacia</a:t>
            </a:r>
          </a:p>
          <a:p>
            <a:r>
              <a:rPr lang="es-ES" dirty="0" smtClean="0"/>
              <a:t>general</a:t>
            </a:r>
            <a:endParaRPr lang="es-ES" dirty="0"/>
          </a:p>
        </p:txBody>
      </p:sp>
      <p:sp>
        <p:nvSpPr>
          <p:cNvPr id="12" name="CuadroTexto 11"/>
          <p:cNvSpPr txBox="1"/>
          <p:nvPr/>
        </p:nvSpPr>
        <p:spPr>
          <a:xfrm>
            <a:off x="3399020" y="2543700"/>
            <a:ext cx="3194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n w="0">
                  <a:solidFill>
                    <a:sysClr val="windowText" lastClr="00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MODELO PLURAL Y ASIMÉTRICO</a:t>
            </a:r>
            <a:endParaRPr lang="es-ES" dirty="0">
              <a:ln w="0">
                <a:solidFill>
                  <a:sysClr val="windowText" lastClr="00000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Flecha abajo 12"/>
          <p:cNvSpPr/>
          <p:nvPr/>
        </p:nvSpPr>
        <p:spPr>
          <a:xfrm>
            <a:off x="4511524" y="2359333"/>
            <a:ext cx="484632" cy="203471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CuadroTexto 13"/>
          <p:cNvSpPr txBox="1"/>
          <p:nvPr/>
        </p:nvSpPr>
        <p:spPr>
          <a:xfrm>
            <a:off x="425001" y="4370958"/>
            <a:ext cx="995599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i="1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¿Es adecuado revisar las reglas de legitimación, sobre todo si se opta por un subtipo de mediación de</a:t>
            </a:r>
          </a:p>
          <a:p>
            <a:r>
              <a:rPr lang="es-ES" i="1" dirty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</a:t>
            </a:r>
            <a:r>
              <a:rPr lang="es-ES" i="1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tilización obligatoria que pueda ser activado a instancia de una sola de las partes en conflicto?:</a:t>
            </a:r>
          </a:p>
          <a:p>
            <a:endParaRPr lang="es-ES" i="1" dirty="0" smtClean="0">
              <a:ln w="0">
                <a:solidFill>
                  <a:srgbClr val="00B05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s-ES" b="1" dirty="0" smtClean="0"/>
              <a:t>a</a:t>
            </a:r>
            <a:r>
              <a:rPr lang="es-ES" b="1" dirty="0"/>
              <a:t>.- </a:t>
            </a:r>
            <a:r>
              <a:rPr lang="es-ES" b="1" dirty="0" smtClean="0"/>
              <a:t>¿siempre la </a:t>
            </a:r>
            <a:r>
              <a:rPr lang="es-ES" b="1" dirty="0">
                <a:ln>
                  <a:solidFill>
                    <a:srgbClr val="00B050"/>
                  </a:solidFill>
                </a:ln>
              </a:rPr>
              <a:t>mayoría</a:t>
            </a:r>
            <a:r>
              <a:rPr lang="es-ES" b="1" dirty="0"/>
              <a:t>, al menos, </a:t>
            </a:r>
            <a:r>
              <a:rPr lang="es-ES" b="1" dirty="0">
                <a:ln>
                  <a:solidFill>
                    <a:srgbClr val="00B050"/>
                  </a:solidFill>
                </a:ln>
              </a:rPr>
              <a:t>de </a:t>
            </a:r>
            <a:r>
              <a:rPr lang="es-ES" b="1" dirty="0" smtClean="0">
                <a:ln>
                  <a:solidFill>
                    <a:srgbClr val="00B050"/>
                  </a:solidFill>
                </a:ln>
              </a:rPr>
              <a:t>la parte que insta el procedimiento</a:t>
            </a:r>
            <a:r>
              <a:rPr lang="es-ES" b="1" dirty="0" smtClean="0"/>
              <a:t>? : legitimación plena</a:t>
            </a:r>
            <a:endParaRPr lang="es-ES" b="1" dirty="0"/>
          </a:p>
          <a:p>
            <a:r>
              <a:rPr lang="es-ES" b="1" dirty="0"/>
              <a:t>b.- ¿</a:t>
            </a:r>
            <a:r>
              <a:rPr lang="es-ES" b="1" dirty="0" smtClean="0"/>
              <a:t>cualquier sujeto</a:t>
            </a:r>
            <a:r>
              <a:rPr lang="es-ES" b="1" dirty="0" smtClean="0">
                <a:ln>
                  <a:solidFill>
                    <a:srgbClr val="00B050"/>
                  </a:solidFill>
                </a:ln>
              </a:rPr>
              <a:t> </a:t>
            </a:r>
            <a:r>
              <a:rPr lang="es-ES" b="1" dirty="0">
                <a:ln>
                  <a:solidFill>
                    <a:srgbClr val="00B050"/>
                  </a:solidFill>
                </a:ln>
              </a:rPr>
              <a:t>interviniente </a:t>
            </a:r>
            <a:r>
              <a:rPr lang="es-ES" b="1" dirty="0"/>
              <a:t>en la (re) negociación del </a:t>
            </a:r>
            <a:r>
              <a:rPr lang="es-ES" b="1" dirty="0" smtClean="0"/>
              <a:t>convenio</a:t>
            </a:r>
            <a:r>
              <a:rPr lang="es-ES" b="1" dirty="0"/>
              <a:t> </a:t>
            </a:r>
            <a:r>
              <a:rPr lang="es-ES" b="1" dirty="0" smtClean="0"/>
              <a:t>: legitimación inicial</a:t>
            </a:r>
            <a:endParaRPr lang="es-ES" b="1" dirty="0"/>
          </a:p>
          <a:p>
            <a:r>
              <a:rPr lang="es-ES" b="1" dirty="0"/>
              <a:t>c.- ¿cualquier </a:t>
            </a:r>
            <a:r>
              <a:rPr lang="es-ES" b="1" dirty="0">
                <a:ln>
                  <a:solidFill>
                    <a:srgbClr val="00B050"/>
                  </a:solidFill>
                </a:ln>
              </a:rPr>
              <a:t>sujeto legitimado para negociar en el ámbito</a:t>
            </a:r>
            <a:r>
              <a:rPr lang="es-ES" b="1" dirty="0"/>
              <a:t>, aunque no intervenga en la negociación?</a:t>
            </a:r>
          </a:p>
          <a:p>
            <a:endParaRPr lang="es-ES" i="1" dirty="0">
              <a:ln w="0">
                <a:solidFill>
                  <a:srgbClr val="00B05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451053" y="3836362"/>
            <a:ext cx="4060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 todo caso y como reflexión de fondo…</a:t>
            </a:r>
            <a:endParaRPr lang="es-ES" dirty="0">
              <a:ln w="0">
                <a:solidFill>
                  <a:schemeClr val="tx1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425001" y="502050"/>
            <a:ext cx="1039611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s-ES" dirty="0" smtClean="0">
                <a:ln w="0">
                  <a:solidFill>
                    <a:sysClr val="windowText" lastClr="00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 NECESIDAD DE “AVANZAR” DESDE LA AUTONOMÍA COLECTIVA EN EL DISEÑO DE UNA “MEDIACIÓN” DE</a:t>
            </a:r>
          </a:p>
          <a:p>
            <a:r>
              <a:rPr lang="es-ES" dirty="0" smtClean="0">
                <a:ln w="0">
                  <a:solidFill>
                    <a:sysClr val="windowText" lastClr="00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UTILIZACIÓN OBLIGATORIA EN LOS SUPUESTOS DETERMINADOS POR LA LEY LABORAL</a:t>
            </a:r>
            <a:endParaRPr lang="es-ES" dirty="0">
              <a:ln w="0">
                <a:solidFill>
                  <a:sysClr val="windowText" lastClr="00000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5088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425001" y="1561502"/>
            <a:ext cx="48617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/>
              <a:t>La apertura de </a:t>
            </a:r>
            <a:r>
              <a:rPr lang="es-ES" dirty="0">
                <a:ln w="0">
                  <a:solidFill>
                    <a:sysClr val="windowText" lastClr="00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nuevos espacios para la </a:t>
            </a:r>
            <a:r>
              <a:rPr lang="es-ES" dirty="0" smtClean="0">
                <a:ln w="0">
                  <a:solidFill>
                    <a:sysClr val="windowText" lastClr="00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reflexión…</a:t>
            </a:r>
            <a:endParaRPr lang="es-ES" dirty="0">
              <a:ln w="0">
                <a:solidFill>
                  <a:sysClr val="windowText" lastClr="00000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425001" y="3725811"/>
            <a:ext cx="114610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¿Es necesario/conveniente diseñar/pactar/activar/revisar las reglas de funcionamiento o disposiciones complementarias</a:t>
            </a:r>
          </a:p>
          <a:p>
            <a:r>
              <a:rPr lang="es-ES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 los diferentes AAII dirigidos a implementar los procedimientos voluntarios: la mediación y eventualmente</a:t>
            </a:r>
          </a:p>
          <a:p>
            <a:r>
              <a:rPr lang="es-ES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 cláusula compromisoria de arbitraje en determinados supuestos en los que el procedimiento se insta solo por</a:t>
            </a:r>
          </a:p>
          <a:p>
            <a:r>
              <a:rPr lang="es-ES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una de las partes en conflicto?</a:t>
            </a:r>
            <a:endParaRPr lang="es-ES" dirty="0">
              <a:ln w="0">
                <a:solidFill>
                  <a:srgbClr val="00B05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25001" y="2343955"/>
            <a:ext cx="109577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Las dificultades para la </a:t>
            </a:r>
            <a:r>
              <a:rPr lang="es-ES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APERTURA DE UNA MEDIACIÓN Y/O LA FORMALIZACIÓN DE UN ARBITRAJE A PARTIR DE UN </a:t>
            </a:r>
          </a:p>
          <a:p>
            <a:r>
              <a:rPr lang="es-ES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COMPROMISO ARBITRAL PREVIO</a:t>
            </a:r>
            <a:r>
              <a:rPr lang="es-ES" dirty="0" smtClean="0"/>
              <a:t> (art. 86.4 párrafo 2º ET), </a:t>
            </a:r>
            <a:r>
              <a:rPr lang="es-ES" u="sng" dirty="0" smtClean="0"/>
              <a:t>en los supuestos en que una de las partes en</a:t>
            </a:r>
          </a:p>
          <a:p>
            <a:r>
              <a:rPr lang="es-ES" u="sng" dirty="0" smtClean="0"/>
              <a:t>conflicto se niega a comparecer y participar en el procedimiento</a:t>
            </a:r>
            <a:endParaRPr lang="es-ES" u="sng" dirty="0"/>
          </a:p>
        </p:txBody>
      </p:sp>
      <p:sp>
        <p:nvSpPr>
          <p:cNvPr id="9" name="CuadroTexto 8"/>
          <p:cNvSpPr txBox="1"/>
          <p:nvPr/>
        </p:nvSpPr>
        <p:spPr>
          <a:xfrm>
            <a:off x="425001" y="502050"/>
            <a:ext cx="1039611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s-ES" dirty="0" smtClean="0">
                <a:ln w="0">
                  <a:solidFill>
                    <a:sysClr val="windowText" lastClr="00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 NECESIDAD DE “AVANZAR” DESDE LA AUTONOMÍA COLECTIVA EN EL DISEÑO DE UNA “MEDIACIÓN” DE</a:t>
            </a:r>
          </a:p>
          <a:p>
            <a:r>
              <a:rPr lang="es-ES" dirty="0" smtClean="0">
                <a:ln w="0">
                  <a:solidFill>
                    <a:sysClr val="windowText" lastClr="00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UTILIZACIÓN OBLIGATORIA EN LOS SUPUESTOS DETERMINADOS POR LA LEY LABORAL</a:t>
            </a:r>
            <a:endParaRPr lang="es-ES" dirty="0">
              <a:ln w="0">
                <a:solidFill>
                  <a:sysClr val="windowText" lastClr="00000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2210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184856" y="1519707"/>
            <a:ext cx="84568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Muchas gracias por su atención…</a:t>
            </a:r>
            <a:endParaRPr lang="es-ES" sz="4800" dirty="0">
              <a:ln w="0">
                <a:solidFill>
                  <a:schemeClr val="tx1"/>
                </a:solidFill>
              </a:ln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878110" y="3181082"/>
            <a:ext cx="38294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…</a:t>
            </a:r>
            <a:r>
              <a:rPr lang="es-ES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</a:t>
            </a:r>
            <a:r>
              <a:rPr lang="es-ES" sz="4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skerrik</a:t>
            </a:r>
            <a:r>
              <a:rPr lang="es-ES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ES" sz="4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asko</a:t>
            </a:r>
            <a:endParaRPr lang="es-E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15513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15656" y="667624"/>
            <a:ext cx="1033815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n w="0">
                  <a:solidFill>
                    <a:sysClr val="windowText" lastClr="00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EL ORIGEN:</a:t>
            </a:r>
            <a:br>
              <a:rPr lang="es-ES" sz="2400" dirty="0" smtClean="0">
                <a:ln w="0">
                  <a:solidFill>
                    <a:sysClr val="windowText" lastClr="00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s-ES" dirty="0" smtClean="0"/>
              <a:t>Emergencia progresiva de </a:t>
            </a:r>
            <a:r>
              <a:rPr lang="es-ES" dirty="0" smtClean="0">
                <a:ln w="0">
                  <a:solidFill>
                    <a:sysClr val="windowText" lastClr="00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ACUERDOS</a:t>
            </a:r>
            <a:r>
              <a:rPr lang="es-ES" dirty="0" smtClean="0"/>
              <a:t> sobre procedimientos voluntarios de solución de conflictos laborales, </a:t>
            </a:r>
          </a:p>
          <a:p>
            <a:r>
              <a:rPr lang="es-ES" dirty="0" smtClean="0"/>
              <a:t>como una característica propia de los sistemas democráticos de relaciones laborales.</a:t>
            </a:r>
            <a:endParaRPr lang="es-ES" dirty="0"/>
          </a:p>
        </p:txBody>
      </p:sp>
      <p:sp>
        <p:nvSpPr>
          <p:cNvPr id="5" name="CuadroTexto 4"/>
          <p:cNvSpPr txBox="1"/>
          <p:nvPr/>
        </p:nvSpPr>
        <p:spPr>
          <a:xfrm>
            <a:off x="799050" y="1726227"/>
            <a:ext cx="1023273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n w="0">
                  <a:solidFill>
                    <a:sysClr val="windowText" lastClr="00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EL ANCLAJE JURÍDICO INICIAL</a:t>
            </a:r>
            <a:r>
              <a:rPr lang="es-ES" sz="2400" dirty="0" smtClean="0"/>
              <a:t> </a:t>
            </a:r>
          </a:p>
          <a:p>
            <a:r>
              <a:rPr lang="es-ES" dirty="0" smtClean="0"/>
              <a:t>La autonomía </a:t>
            </a:r>
            <a:r>
              <a:rPr lang="es-ES" dirty="0" err="1" smtClean="0"/>
              <a:t>negocial</a:t>
            </a:r>
            <a:r>
              <a:rPr lang="es-ES" dirty="0" smtClean="0"/>
              <a:t>, como manifestación específica de la </a:t>
            </a:r>
            <a:r>
              <a:rPr lang="es-ES" dirty="0" smtClean="0">
                <a:ln w="0">
                  <a:solidFill>
                    <a:sysClr val="windowText" lastClr="00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AUTONOMÍA COLECTIVA</a:t>
            </a:r>
            <a:r>
              <a:rPr lang="es-ES" dirty="0" smtClean="0"/>
              <a:t>, constitucionalmente </a:t>
            </a:r>
          </a:p>
          <a:p>
            <a:r>
              <a:rPr lang="es-ES" dirty="0" smtClean="0"/>
              <a:t>reconocida en el art. 37 CE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872658" y="4698123"/>
            <a:ext cx="102638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n w="0">
                  <a:solidFill>
                    <a:sysClr val="windowText" lastClr="00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EL RESULTADO</a:t>
            </a:r>
          </a:p>
          <a:p>
            <a:r>
              <a:rPr lang="es-ES" dirty="0" smtClean="0"/>
              <a:t>Un </a:t>
            </a:r>
            <a:r>
              <a:rPr lang="es-ES" dirty="0" smtClean="0">
                <a:ln w="0">
                  <a:solidFill>
                    <a:sysClr val="windowText" lastClr="00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CONJUNTO ASIMÉTRICO DE SISTEMAS</a:t>
            </a:r>
            <a:r>
              <a:rPr lang="es-ES" dirty="0" smtClean="0"/>
              <a:t>, que comparten unos </a:t>
            </a:r>
            <a:r>
              <a:rPr lang="es-ES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RASGOS COMUNES </a:t>
            </a:r>
            <a:r>
              <a:rPr lang="es-ES" dirty="0" smtClean="0"/>
              <a:t>y gestionan </a:t>
            </a:r>
          </a:p>
          <a:p>
            <a:r>
              <a:rPr lang="es-ES" dirty="0" smtClean="0"/>
              <a:t>los procedimientos voluntarios: preferentemente la “mediación, pero también la conciliación y el arbitraje, </a:t>
            </a:r>
          </a:p>
          <a:p>
            <a:r>
              <a:rPr lang="es-ES" dirty="0" smtClean="0"/>
              <a:t>y que intervienen, todos ellos en los llamados </a:t>
            </a:r>
            <a:r>
              <a:rPr lang="es-ES" dirty="0" smtClean="0">
                <a:ln w="0">
                  <a:solidFill>
                    <a:sysClr val="windowText" lastClr="00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CONFLICTOS COLECTIVOS, </a:t>
            </a:r>
            <a:r>
              <a:rPr lang="es-ES" dirty="0" smtClean="0"/>
              <a:t>y, una buena parte, también en los</a:t>
            </a:r>
          </a:p>
          <a:p>
            <a:r>
              <a:rPr lang="es-ES" dirty="0"/>
              <a:t>c</a:t>
            </a:r>
            <a:r>
              <a:rPr lang="es-ES" dirty="0" smtClean="0"/>
              <a:t>onflictos individuales</a:t>
            </a:r>
            <a:endParaRPr lang="es-ES" sz="2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24248" y="2741890"/>
            <a:ext cx="946278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n w="0">
                  <a:solidFill>
                    <a:sysClr val="windowText" lastClr="00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 CONSOLIDACIÓN DEL MODELO</a:t>
            </a:r>
          </a:p>
          <a:p>
            <a:r>
              <a:rPr lang="es-ES" dirty="0" smtClean="0">
                <a:ln w="0">
                  <a:solidFill>
                    <a:sysClr val="windowText" lastClr="00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 “CONEXIÓN” DE LOS PROCEDIMIENTOS</a:t>
            </a:r>
            <a:r>
              <a:rPr lang="es-ES" sz="2400" dirty="0" smtClean="0">
                <a:ln w="0">
                  <a:solidFill>
                    <a:sysClr val="windowText" lastClr="00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ES" dirty="0" smtClean="0"/>
              <a:t>con el marco normativo laboral, en su doble dimensión, </a:t>
            </a:r>
          </a:p>
          <a:p>
            <a:r>
              <a:rPr lang="es-ES" dirty="0" smtClean="0"/>
              <a:t>procedimental y sustantiva </a:t>
            </a:r>
            <a:endParaRPr lang="es-ES" dirty="0"/>
          </a:p>
        </p:txBody>
      </p:sp>
      <p:sp>
        <p:nvSpPr>
          <p:cNvPr id="9" name="CuadroTexto 8"/>
          <p:cNvSpPr txBox="1"/>
          <p:nvPr/>
        </p:nvSpPr>
        <p:spPr>
          <a:xfrm>
            <a:off x="824248" y="82849"/>
            <a:ext cx="49607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ln w="0">
                  <a:solidFill>
                    <a:sysClr val="windowText" lastClr="00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MODO DE INTRODUCCIÓN</a:t>
            </a:r>
            <a:endParaRPr lang="es-ES" sz="3200" dirty="0">
              <a:ln w="0">
                <a:solidFill>
                  <a:sysClr val="windowText" lastClr="00000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862659" y="3858609"/>
            <a:ext cx="792531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 EVOLUCIÓN DEL MODELO </a:t>
            </a:r>
            <a:r>
              <a:rPr lang="es-ES" dirty="0" smtClean="0"/>
              <a:t> </a:t>
            </a:r>
          </a:p>
          <a:p>
            <a:r>
              <a:rPr lang="es-ES" dirty="0" smtClean="0"/>
              <a:t>Su apertura progresiva, por vía </a:t>
            </a:r>
            <a:r>
              <a:rPr lang="es-ES" dirty="0" err="1" smtClean="0"/>
              <a:t>negocial</a:t>
            </a:r>
            <a:r>
              <a:rPr lang="es-ES" dirty="0" smtClean="0"/>
              <a:t> y legislativa, a los conflictos de negociación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6238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210614" y="1223493"/>
            <a:ext cx="9907712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ln w="0">
                  <a:solidFill>
                    <a:sysClr val="windowText" lastClr="00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 FASE DE CONSOLIDACIÓN DEL MODELO DE PROCEDIMIENTOS</a:t>
            </a:r>
          </a:p>
          <a:p>
            <a:r>
              <a:rPr lang="es-ES" sz="2800" dirty="0" smtClean="0">
                <a:ln w="0">
                  <a:solidFill>
                    <a:sysClr val="windowText" lastClr="00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VOLUNTARIOS:</a:t>
            </a:r>
            <a:r>
              <a:rPr lang="es-ES" sz="2800" dirty="0" smtClean="0"/>
              <a:t/>
            </a:r>
            <a:br>
              <a:rPr lang="es-ES" sz="2800" dirty="0" smtClean="0"/>
            </a:br>
            <a:r>
              <a:rPr lang="es-ES" sz="2800" dirty="0" smtClean="0"/>
              <a:t/>
            </a:r>
            <a:br>
              <a:rPr lang="es-ES" sz="2800" dirty="0" smtClean="0"/>
            </a:br>
            <a:r>
              <a:rPr lang="es-ES" sz="2800" i="1" dirty="0" smtClean="0">
                <a:ln w="0">
                  <a:solidFill>
                    <a:sysClr val="windowText" lastClr="00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Sus características y rasgos comunes: “la arquitectura básica de los</a:t>
            </a:r>
          </a:p>
          <a:p>
            <a:r>
              <a:rPr lang="es-ES" sz="2800" i="1" dirty="0">
                <a:ln w="0">
                  <a:solidFill>
                    <a:sysClr val="windowText" lastClr="00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</a:t>
            </a:r>
            <a:r>
              <a:rPr lang="es-ES" sz="2800" i="1" dirty="0" smtClean="0">
                <a:ln w="0">
                  <a:solidFill>
                    <a:sysClr val="windowText" lastClr="00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rocedimientos”</a:t>
            </a:r>
          </a:p>
          <a:p>
            <a:endParaRPr lang="es-ES" sz="2800" i="1" dirty="0" smtClean="0">
              <a:ln w="0">
                <a:solidFill>
                  <a:sysClr val="windowText" lastClr="000000"/>
                </a:solidFill>
              </a:ln>
            </a:endParaRPr>
          </a:p>
          <a:p>
            <a:r>
              <a:rPr lang="es-ES" sz="2800" i="1" dirty="0" smtClean="0"/>
              <a:t>-su base jurídica</a:t>
            </a:r>
          </a:p>
          <a:p>
            <a:r>
              <a:rPr lang="es-ES" sz="2800" i="1" dirty="0" smtClean="0"/>
              <a:t>-el diseño de sus herramientas de intervención en los conflictos.</a:t>
            </a:r>
          </a:p>
          <a:p>
            <a:r>
              <a:rPr lang="es-ES" sz="2800" i="1" dirty="0" smtClean="0"/>
              <a:t>-sus estructuras de gestión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49835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riángulo isósceles 7"/>
          <p:cNvSpPr/>
          <p:nvPr/>
        </p:nvSpPr>
        <p:spPr>
          <a:xfrm>
            <a:off x="4172754" y="1738648"/>
            <a:ext cx="3851085" cy="328686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0" name="CuadroTexto 9"/>
          <p:cNvSpPr txBox="1"/>
          <p:nvPr/>
        </p:nvSpPr>
        <p:spPr>
          <a:xfrm>
            <a:off x="5068433" y="1043399"/>
            <a:ext cx="22588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 </a:t>
            </a:r>
            <a:r>
              <a:rPr lang="es-ES" u="sng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base jurídica</a:t>
            </a:r>
          </a:p>
          <a:p>
            <a:r>
              <a:rPr lang="es-ES" dirty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r>
              <a:rPr lang="es-ES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los procedimientos</a:t>
            </a:r>
            <a:endParaRPr lang="es-ES" dirty="0">
              <a:ln w="0">
                <a:solidFill>
                  <a:schemeClr val="tx1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2644372" y="4708954"/>
            <a:ext cx="19687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El </a:t>
            </a:r>
            <a:r>
              <a:rPr lang="es-ES" u="sng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diseño</a:t>
            </a:r>
            <a:r>
              <a:rPr lang="es-ES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de </a:t>
            </a:r>
          </a:p>
          <a:p>
            <a:r>
              <a:rPr lang="es-ES" dirty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</a:t>
            </a:r>
            <a:r>
              <a:rPr lang="es-ES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os procedimientos</a:t>
            </a:r>
            <a:endParaRPr lang="es-ES" dirty="0">
              <a:ln w="0">
                <a:solidFill>
                  <a:schemeClr val="tx1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8088383" y="4708954"/>
            <a:ext cx="20136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 </a:t>
            </a:r>
            <a:r>
              <a:rPr lang="es-ES" u="sng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gestión</a:t>
            </a:r>
            <a:r>
              <a:rPr lang="es-ES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de </a:t>
            </a:r>
          </a:p>
          <a:p>
            <a:r>
              <a:rPr lang="es-ES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Los procedimientos</a:t>
            </a:r>
            <a:endParaRPr lang="es-ES" dirty="0">
              <a:ln w="0">
                <a:solidFill>
                  <a:schemeClr val="tx1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0" name="Rectángulo redondeado 29"/>
          <p:cNvSpPr/>
          <p:nvPr/>
        </p:nvSpPr>
        <p:spPr>
          <a:xfrm>
            <a:off x="4881094" y="3258355"/>
            <a:ext cx="235539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Los procedimientos voluntarios</a:t>
            </a:r>
            <a:endParaRPr lang="es-ES" b="1" dirty="0"/>
          </a:p>
        </p:txBody>
      </p:sp>
      <p:sp>
        <p:nvSpPr>
          <p:cNvPr id="36" name="CuadroTexto 35"/>
          <p:cNvSpPr txBox="1"/>
          <p:nvPr/>
        </p:nvSpPr>
        <p:spPr>
          <a:xfrm>
            <a:off x="2165375" y="547980"/>
            <a:ext cx="86609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 ARQUITECTURA BÁSICA DE LOS PROCEDIMIENTOS VOLUNTARIOS</a:t>
            </a:r>
            <a:endParaRPr lang="es-ES" sz="2400" dirty="0">
              <a:ln w="0">
                <a:solidFill>
                  <a:schemeClr val="tx1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7662930" y="1020239"/>
            <a:ext cx="21257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 dimensión </a:t>
            </a:r>
          </a:p>
          <a:p>
            <a:r>
              <a:rPr lang="es-ES" dirty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</a:t>
            </a:r>
            <a:r>
              <a:rPr lang="es-ES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rocesal y sustantiva</a:t>
            </a:r>
            <a:endParaRPr lang="es-ES" dirty="0">
              <a:ln w="0">
                <a:solidFill>
                  <a:srgbClr val="00B05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errar llave 2"/>
          <p:cNvSpPr/>
          <p:nvPr/>
        </p:nvSpPr>
        <p:spPr>
          <a:xfrm>
            <a:off x="7327321" y="1043399"/>
            <a:ext cx="142425" cy="69524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Abrir llave 3"/>
          <p:cNvSpPr/>
          <p:nvPr/>
        </p:nvSpPr>
        <p:spPr>
          <a:xfrm>
            <a:off x="2566648" y="4642233"/>
            <a:ext cx="155448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CuadroTexto 12"/>
          <p:cNvSpPr txBox="1"/>
          <p:nvPr/>
        </p:nvSpPr>
        <p:spPr>
          <a:xfrm>
            <a:off x="169069" y="4172755"/>
            <a:ext cx="247484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corresponde en</a:t>
            </a:r>
          </a:p>
          <a:p>
            <a:r>
              <a:rPr lang="es-ES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exclusiva a Los Acuerdos</a:t>
            </a:r>
          </a:p>
          <a:p>
            <a:r>
              <a:rPr lang="es-ES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Interprofesionales</a:t>
            </a:r>
          </a:p>
          <a:p>
            <a:r>
              <a:rPr lang="es-ES" dirty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s-ES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omo manifestación</a:t>
            </a:r>
          </a:p>
          <a:p>
            <a:r>
              <a:rPr lang="es-ES" dirty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</a:t>
            </a:r>
            <a:r>
              <a:rPr lang="es-ES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specífica de la</a:t>
            </a:r>
          </a:p>
          <a:p>
            <a:r>
              <a:rPr lang="es-ES" dirty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s-ES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utonomía colectiva</a:t>
            </a:r>
          </a:p>
          <a:p>
            <a:r>
              <a:rPr lang="es-ES" dirty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</a:t>
            </a:r>
            <a:r>
              <a:rPr lang="es-ES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los convenios </a:t>
            </a:r>
          </a:p>
          <a:p>
            <a:r>
              <a:rPr lang="es-ES" dirty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s-ES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olectivos del art. 83 ET</a:t>
            </a:r>
            <a:endParaRPr lang="es-ES" dirty="0">
              <a:ln w="0">
                <a:solidFill>
                  <a:srgbClr val="00B05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10331027" y="4360769"/>
            <a:ext cx="136608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Fundaciones</a:t>
            </a:r>
          </a:p>
          <a:p>
            <a:r>
              <a:rPr lang="es-ES" dirty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</a:t>
            </a:r>
            <a:r>
              <a:rPr lang="es-ES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ripartitas y</a:t>
            </a:r>
          </a:p>
          <a:p>
            <a:r>
              <a:rPr lang="es-ES" dirty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s-ES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onsejos de</a:t>
            </a:r>
          </a:p>
          <a:p>
            <a:r>
              <a:rPr lang="es-ES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Relaciones </a:t>
            </a:r>
          </a:p>
          <a:p>
            <a:r>
              <a:rPr lang="es-ES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Laborales</a:t>
            </a:r>
            <a:endParaRPr lang="es-ES" dirty="0">
              <a:ln w="0">
                <a:solidFill>
                  <a:srgbClr val="00B05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Cerrar llave 15"/>
          <p:cNvSpPr/>
          <p:nvPr/>
        </p:nvSpPr>
        <p:spPr>
          <a:xfrm>
            <a:off x="9997352" y="4708954"/>
            <a:ext cx="142425" cy="69524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/>
          <p:cNvSpPr txBox="1"/>
          <p:nvPr/>
        </p:nvSpPr>
        <p:spPr>
          <a:xfrm>
            <a:off x="2722096" y="34543"/>
            <a:ext cx="67651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 FASE DE CONSOLIDACIÓN: EL MARCO DE PARTIDA</a:t>
            </a:r>
            <a:endParaRPr lang="es-ES" sz="2400" dirty="0">
              <a:ln w="0">
                <a:solidFill>
                  <a:schemeClr val="tx1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7010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513653" y="1416970"/>
            <a:ext cx="32626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>
                <a:ln>
                  <a:solidFill>
                    <a:srgbClr val="00B050"/>
                  </a:solidFill>
                </a:ln>
              </a:rPr>
              <a:t>E</a:t>
            </a:r>
            <a:r>
              <a:rPr lang="es-ES" sz="2400" dirty="0" smtClean="0">
                <a:ln>
                  <a:solidFill>
                    <a:srgbClr val="00B050"/>
                  </a:solidFill>
                </a:ln>
              </a:rPr>
              <a:t>l </a:t>
            </a:r>
            <a:r>
              <a:rPr lang="es-ES" sz="2400" u="sng" dirty="0">
                <a:ln>
                  <a:solidFill>
                    <a:srgbClr val="00B050"/>
                  </a:solidFill>
                </a:ln>
              </a:rPr>
              <a:t>acuerdo</a:t>
            </a:r>
            <a:r>
              <a:rPr lang="es-ES" sz="2400" dirty="0">
                <a:ln>
                  <a:solidFill>
                    <a:srgbClr val="00B050"/>
                  </a:solidFill>
                </a:ln>
              </a:rPr>
              <a:t> </a:t>
            </a:r>
            <a:r>
              <a:rPr lang="es-ES" sz="2400" dirty="0" smtClean="0">
                <a:ln>
                  <a:solidFill>
                    <a:srgbClr val="00B050"/>
                  </a:solidFill>
                </a:ln>
              </a:rPr>
              <a:t>en evitación </a:t>
            </a:r>
            <a:r>
              <a:rPr lang="es-ES" sz="2400" dirty="0">
                <a:ln>
                  <a:solidFill>
                    <a:srgbClr val="00B050"/>
                  </a:solidFill>
                </a:ln>
              </a:rPr>
              <a:t>de un </a:t>
            </a:r>
            <a:r>
              <a:rPr lang="es-ES" sz="2400" dirty="0" smtClean="0">
                <a:ln>
                  <a:solidFill>
                    <a:srgbClr val="00B050"/>
                  </a:solidFill>
                </a:ln>
              </a:rPr>
              <a:t>pleito:</a:t>
            </a:r>
          </a:p>
          <a:p>
            <a:r>
              <a:rPr lang="es-ES" sz="2400" dirty="0">
                <a:ln>
                  <a:solidFill>
                    <a:srgbClr val="00B050"/>
                  </a:solidFill>
                </a:ln>
              </a:rPr>
              <a:t>l</a:t>
            </a:r>
            <a:r>
              <a:rPr lang="es-ES" sz="2400" dirty="0" smtClean="0">
                <a:ln>
                  <a:solidFill>
                    <a:srgbClr val="00B050"/>
                  </a:solidFill>
                </a:ln>
              </a:rPr>
              <a:t>a </a:t>
            </a:r>
            <a:r>
              <a:rPr lang="es-ES" sz="2400" dirty="0">
                <a:ln>
                  <a:solidFill>
                    <a:srgbClr val="00B050"/>
                  </a:solidFill>
                </a:ln>
              </a:rPr>
              <a:t>dimensión procesal y material de los procedimientos: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903372" y="3990567"/>
            <a:ext cx="12747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n>
                  <a:solidFill>
                    <a:srgbClr val="00B050"/>
                  </a:solidFill>
                </a:ln>
              </a:rPr>
              <a:t>Art. 63 LRJS</a:t>
            </a:r>
          </a:p>
          <a:p>
            <a:r>
              <a:rPr lang="es-ES" dirty="0" smtClean="0">
                <a:ln>
                  <a:solidFill>
                    <a:srgbClr val="00B050"/>
                  </a:solidFill>
                </a:ln>
              </a:rPr>
              <a:t>Art. 91 ET</a:t>
            </a:r>
            <a:endParaRPr lang="es-ES" dirty="0">
              <a:ln>
                <a:solidFill>
                  <a:srgbClr val="00B050"/>
                </a:solidFill>
              </a:ln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916353" y="1471321"/>
            <a:ext cx="18742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n>
                  <a:solidFill>
                    <a:srgbClr val="00B050"/>
                  </a:solidFill>
                </a:ln>
              </a:rPr>
              <a:t>El espacio de </a:t>
            </a:r>
          </a:p>
          <a:p>
            <a:r>
              <a:rPr lang="es-ES" sz="2400" dirty="0" smtClean="0">
                <a:ln>
                  <a:solidFill>
                    <a:srgbClr val="00B050"/>
                  </a:solidFill>
                </a:ln>
              </a:rPr>
              <a:t>intervención</a:t>
            </a:r>
            <a:endParaRPr lang="es-ES" sz="2400" dirty="0">
              <a:ln>
                <a:solidFill>
                  <a:srgbClr val="00B050"/>
                </a:solidFill>
              </a:ln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6845399" y="1427700"/>
            <a:ext cx="360117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n>
                  <a:solidFill>
                    <a:srgbClr val="00B050"/>
                  </a:solidFill>
                </a:ln>
              </a:rPr>
              <a:t>La </a:t>
            </a:r>
            <a:r>
              <a:rPr lang="es-ES" sz="2400" u="sng" dirty="0" smtClean="0">
                <a:ln>
                  <a:solidFill>
                    <a:srgbClr val="00B050"/>
                  </a:solidFill>
                </a:ln>
              </a:rPr>
              <a:t>voluntariedad</a:t>
            </a:r>
            <a:r>
              <a:rPr lang="es-ES" sz="2400" dirty="0" smtClean="0">
                <a:ln>
                  <a:solidFill>
                    <a:srgbClr val="00B050"/>
                  </a:solidFill>
                </a:ln>
              </a:rPr>
              <a:t> : </a:t>
            </a:r>
          </a:p>
          <a:p>
            <a:r>
              <a:rPr lang="es-ES" sz="2400" dirty="0" smtClean="0">
                <a:ln>
                  <a:solidFill>
                    <a:srgbClr val="00B050"/>
                  </a:solidFill>
                </a:ln>
              </a:rPr>
              <a:t>la mediación como proceso</a:t>
            </a:r>
          </a:p>
          <a:p>
            <a:r>
              <a:rPr lang="es-ES" sz="2400" dirty="0">
                <a:ln>
                  <a:solidFill>
                    <a:srgbClr val="00B050"/>
                  </a:solidFill>
                </a:ln>
              </a:rPr>
              <a:t>v</a:t>
            </a:r>
            <a:r>
              <a:rPr lang="es-ES" sz="2400" dirty="0" smtClean="0">
                <a:ln>
                  <a:solidFill>
                    <a:srgbClr val="00B050"/>
                  </a:solidFill>
                </a:ln>
              </a:rPr>
              <a:t>oluntariamente asumido </a:t>
            </a:r>
          </a:p>
          <a:p>
            <a:r>
              <a:rPr lang="es-ES" sz="2400" dirty="0" smtClean="0">
                <a:ln>
                  <a:solidFill>
                    <a:srgbClr val="00B050"/>
                  </a:solidFill>
                </a:ln>
              </a:rPr>
              <a:t>por las partes en conflicto</a:t>
            </a:r>
            <a:endParaRPr lang="es-ES" sz="2400" dirty="0">
              <a:ln>
                <a:solidFill>
                  <a:srgbClr val="00B050"/>
                </a:solidFill>
              </a:ln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1077518" y="55962"/>
            <a:ext cx="9426132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3200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</a:t>
            </a:r>
            <a:r>
              <a:rPr lang="es-ES" sz="2800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 BASE JURÍDICA DE LOS PROCEDIMIENTOS EN SU ORIGEN</a:t>
            </a:r>
            <a:endParaRPr lang="es-ES" sz="2800" dirty="0">
              <a:ln w="0">
                <a:solidFill>
                  <a:schemeClr val="tx1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3889693" y="3097076"/>
            <a:ext cx="230216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n>
                  <a:solidFill>
                    <a:srgbClr val="00B050"/>
                  </a:solidFill>
                </a:ln>
              </a:rPr>
              <a:t>Inicialmente</a:t>
            </a:r>
          </a:p>
          <a:p>
            <a:r>
              <a:rPr lang="es-ES" dirty="0" smtClean="0">
                <a:ln>
                  <a:solidFill>
                    <a:srgbClr val="00B050"/>
                  </a:solidFill>
                </a:ln>
              </a:rPr>
              <a:t>solo en los conflictos</a:t>
            </a:r>
          </a:p>
          <a:p>
            <a:r>
              <a:rPr lang="es-ES" dirty="0" smtClean="0">
                <a:ln>
                  <a:solidFill>
                    <a:srgbClr val="00B050"/>
                  </a:solidFill>
                </a:ln>
              </a:rPr>
              <a:t>susceptibles de</a:t>
            </a:r>
          </a:p>
          <a:p>
            <a:r>
              <a:rPr lang="es-ES" dirty="0" smtClean="0">
                <a:ln>
                  <a:solidFill>
                    <a:srgbClr val="00B050"/>
                  </a:solidFill>
                </a:ln>
              </a:rPr>
              <a:t>control judicial y como</a:t>
            </a:r>
          </a:p>
          <a:p>
            <a:r>
              <a:rPr lang="es-ES" dirty="0">
                <a:ln>
                  <a:solidFill>
                    <a:srgbClr val="00B050"/>
                  </a:solidFill>
                </a:ln>
              </a:rPr>
              <a:t>a</a:t>
            </a:r>
            <a:r>
              <a:rPr lang="es-ES" dirty="0" smtClean="0">
                <a:ln>
                  <a:solidFill>
                    <a:srgbClr val="00B050"/>
                  </a:solidFill>
                </a:ln>
              </a:rPr>
              <a:t>lternativa a este</a:t>
            </a:r>
            <a:endParaRPr lang="es-ES" dirty="0">
              <a:ln>
                <a:solidFill>
                  <a:srgbClr val="00B050"/>
                </a:solidFill>
              </a:ln>
            </a:endParaRPr>
          </a:p>
        </p:txBody>
      </p:sp>
      <p:sp>
        <p:nvSpPr>
          <p:cNvPr id="11" name="Flecha abajo 10"/>
          <p:cNvSpPr/>
          <p:nvPr/>
        </p:nvSpPr>
        <p:spPr>
          <a:xfrm>
            <a:off x="1298410" y="3431551"/>
            <a:ext cx="484632" cy="371249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Flecha abajo 11"/>
          <p:cNvSpPr/>
          <p:nvPr/>
        </p:nvSpPr>
        <p:spPr>
          <a:xfrm>
            <a:off x="4488478" y="2493652"/>
            <a:ext cx="484632" cy="371249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Flecha abajo 12"/>
          <p:cNvSpPr/>
          <p:nvPr/>
        </p:nvSpPr>
        <p:spPr>
          <a:xfrm>
            <a:off x="7963661" y="3045979"/>
            <a:ext cx="484632" cy="354725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CuadroTexto 14"/>
          <p:cNvSpPr txBox="1"/>
          <p:nvPr/>
        </p:nvSpPr>
        <p:spPr>
          <a:xfrm>
            <a:off x="6845399" y="3431551"/>
            <a:ext cx="40812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n>
                  <a:solidFill>
                    <a:srgbClr val="00B050"/>
                  </a:solidFill>
                </a:ln>
              </a:rPr>
              <a:t>Desde el  punto de vista</a:t>
            </a:r>
          </a:p>
          <a:p>
            <a:r>
              <a:rPr lang="es-ES" dirty="0">
                <a:ln>
                  <a:solidFill>
                    <a:srgbClr val="00B050"/>
                  </a:solidFill>
                </a:ln>
              </a:rPr>
              <a:t>p</a:t>
            </a:r>
            <a:r>
              <a:rPr lang="es-ES" dirty="0" smtClean="0">
                <a:ln>
                  <a:solidFill>
                    <a:srgbClr val="00B050"/>
                  </a:solidFill>
                </a:ln>
              </a:rPr>
              <a:t>rocesal es obligatorio únicamente</a:t>
            </a:r>
          </a:p>
          <a:p>
            <a:r>
              <a:rPr lang="es-ES" dirty="0" smtClean="0">
                <a:ln>
                  <a:solidFill>
                    <a:srgbClr val="00B050"/>
                  </a:solidFill>
                </a:ln>
              </a:rPr>
              <a:t>el </a:t>
            </a:r>
            <a:r>
              <a:rPr lang="es-ES" u="sng" dirty="0" smtClean="0">
                <a:ln>
                  <a:solidFill>
                    <a:srgbClr val="00B050"/>
                  </a:solidFill>
                </a:ln>
              </a:rPr>
              <a:t>“intento” </a:t>
            </a:r>
            <a:r>
              <a:rPr lang="es-ES" dirty="0" smtClean="0">
                <a:ln>
                  <a:solidFill>
                    <a:srgbClr val="00B050"/>
                  </a:solidFill>
                </a:ln>
              </a:rPr>
              <a:t>de conciliación o, en su caso, </a:t>
            </a:r>
          </a:p>
          <a:p>
            <a:r>
              <a:rPr lang="es-ES" dirty="0" smtClean="0">
                <a:ln>
                  <a:solidFill>
                    <a:srgbClr val="00B050"/>
                  </a:solidFill>
                </a:ln>
              </a:rPr>
              <a:t>de mediación</a:t>
            </a:r>
          </a:p>
        </p:txBody>
      </p:sp>
      <p:sp>
        <p:nvSpPr>
          <p:cNvPr id="16" name="Flecha curvada hacia abajo 15"/>
          <p:cNvSpPr/>
          <p:nvPr/>
        </p:nvSpPr>
        <p:spPr>
          <a:xfrm>
            <a:off x="2927752" y="848580"/>
            <a:ext cx="1803042" cy="618186"/>
          </a:xfrm>
          <a:prstGeom prst="curved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7" name="Flecha curvada hacia arriba 16"/>
          <p:cNvSpPr/>
          <p:nvPr/>
        </p:nvSpPr>
        <p:spPr>
          <a:xfrm>
            <a:off x="5255080" y="2301110"/>
            <a:ext cx="1354920" cy="744869"/>
          </a:xfrm>
          <a:prstGeom prst="curved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37126" y="317273"/>
            <a:ext cx="956358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s-ES" sz="3200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 EVOLUCIÓN DE LOS PROCEDIMIENTOS VOLUNTARIOS</a:t>
            </a:r>
            <a:endParaRPr lang="es-ES" sz="3200" dirty="0">
              <a:ln w="0">
                <a:solidFill>
                  <a:schemeClr val="tx1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262130" y="1328296"/>
            <a:ext cx="90409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 apertura progresiva de </a:t>
            </a:r>
            <a:r>
              <a:rPr lang="es-ES" sz="3200" dirty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ES" sz="32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los procedimientos a los conflictos vinculados a los procesos de negociación</a:t>
            </a:r>
            <a:endParaRPr lang="es-ES" sz="3200" dirty="0">
              <a:ln w="0">
                <a:solidFill>
                  <a:srgbClr val="00B05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262130" y="2877928"/>
            <a:ext cx="282859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</a:t>
            </a:r>
            <a:r>
              <a:rPr lang="es-ES" sz="28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or los vía de los</a:t>
            </a:r>
          </a:p>
          <a:p>
            <a:r>
              <a:rPr lang="es-ES" sz="28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propios Acuerdos</a:t>
            </a:r>
          </a:p>
          <a:p>
            <a:r>
              <a:rPr lang="es-ES" sz="28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Interprofesionales</a:t>
            </a:r>
          </a:p>
          <a:p>
            <a:r>
              <a:rPr lang="es-ES" sz="2800" dirty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r>
              <a:rPr lang="es-ES" sz="28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creación</a:t>
            </a:r>
            <a:endParaRPr lang="es-ES" sz="2800" dirty="0">
              <a:ln w="0">
                <a:solidFill>
                  <a:srgbClr val="00B05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6722772" y="2831762"/>
            <a:ext cx="35803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</a:t>
            </a:r>
            <a:r>
              <a:rPr lang="es-ES" sz="28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or determinación legal</a:t>
            </a:r>
            <a:endParaRPr lang="es-ES" sz="2800" dirty="0">
              <a:ln w="0">
                <a:solidFill>
                  <a:srgbClr val="00B05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Flecha curvada hacia la derecha 8"/>
          <p:cNvSpPr/>
          <p:nvPr/>
        </p:nvSpPr>
        <p:spPr>
          <a:xfrm>
            <a:off x="433003" y="2092663"/>
            <a:ext cx="731520" cy="1216152"/>
          </a:xfrm>
          <a:prstGeom prst="curved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0" name="Flecha curvada hacia la izquierda 9"/>
          <p:cNvSpPr/>
          <p:nvPr/>
        </p:nvSpPr>
        <p:spPr>
          <a:xfrm>
            <a:off x="10034946" y="2092663"/>
            <a:ext cx="731520" cy="1216152"/>
          </a:xfrm>
          <a:prstGeom prst="curved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11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38075" y="1243121"/>
            <a:ext cx="10933281" cy="53245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ES" sz="2000" dirty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-Procedimientos </a:t>
            </a:r>
            <a:r>
              <a:rPr lang="es-ES" sz="2000" u="sng" dirty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extensibles a los conflictos colectivos de negociación </a:t>
            </a:r>
            <a:r>
              <a:rPr lang="es-ES" sz="2000" dirty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(conflictos de intereses), sin respaldo legal </a:t>
            </a:r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directo, y POR DECISION de </a:t>
            </a:r>
            <a:r>
              <a:rPr lang="es-ES" sz="2000" dirty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los diferentes Acuerdos </a:t>
            </a:r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Interprofesionales</a:t>
            </a:r>
          </a:p>
          <a:p>
            <a:endParaRPr lang="es-ES" sz="2000" dirty="0">
              <a:ln w="0">
                <a:solidFill>
                  <a:srgbClr val="00B05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</a:t>
            </a:r>
            <a:r>
              <a:rPr lang="es-ES" sz="2000" u="sng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Sistemas alternativos y/o sustitutorios</a:t>
            </a:r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de la conciliación administrativa previa a la vía judicial (LPL 1990): conflictos jurídicos ( la conciliación/mediación se ubica dentro del “</a:t>
            </a:r>
            <a:r>
              <a:rPr lang="es-ES" sz="2000" dirty="0" err="1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iter</a:t>
            </a:r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procesal”)</a:t>
            </a:r>
          </a:p>
          <a:p>
            <a:endParaRPr lang="es-ES" sz="2000" dirty="0" smtClean="0">
              <a:ln w="0">
                <a:solidFill>
                  <a:srgbClr val="00B05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-Sistemas “</a:t>
            </a:r>
            <a:r>
              <a:rPr lang="es-ES" sz="2000" u="sng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incardinados” en el modelo estatutario de NC </a:t>
            </a:r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(reforma ET 1994) para la solución pactada de</a:t>
            </a:r>
          </a:p>
          <a:p>
            <a:r>
              <a:rPr lang="es-ES" sz="2000" dirty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ontroversias jurídicas de aplicación e interpretación de convenios. (aunque de manera menos intensa, </a:t>
            </a:r>
          </a:p>
          <a:p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 mediación permanecen en el “</a:t>
            </a:r>
            <a:r>
              <a:rPr lang="es-ES" sz="2000" dirty="0" err="1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iter</a:t>
            </a:r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procesal”.</a:t>
            </a:r>
          </a:p>
          <a:p>
            <a:endParaRPr lang="es-ES" sz="2000" dirty="0" smtClean="0">
              <a:ln w="0">
                <a:solidFill>
                  <a:srgbClr val="00B05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-Procedimientos </a:t>
            </a:r>
            <a:r>
              <a:rPr lang="es-ES" sz="2000" u="sng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aptos para sustituir a los periodos de consulta </a:t>
            </a:r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(negociación) en los conflictos colectivos asociados al ejercicio del “</a:t>
            </a:r>
            <a:r>
              <a:rPr lang="es-ES" sz="2000" dirty="0" err="1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ius</a:t>
            </a:r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ES" sz="2000" dirty="0" err="1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variandi</a:t>
            </a:r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”: flexibilidad interna negociada (art. 40, 41, 47, 82,3) así como para la flexibilidad externa de alcance colectivo (art. 51 despidos colectivos).</a:t>
            </a:r>
          </a:p>
          <a:p>
            <a:endParaRPr lang="es-ES" sz="2000" dirty="0" smtClean="0">
              <a:ln w="0">
                <a:solidFill>
                  <a:srgbClr val="00B05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-Procedimientos “directamente” </a:t>
            </a:r>
            <a:r>
              <a:rPr lang="es-ES" sz="2000" u="sng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vinculados a conflictos de negociación normativamente regulados</a:t>
            </a:r>
            <a:r>
              <a:rPr lang="es-ES" sz="2000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 conflictos de inaplicación de convenios estatutarios y bloqueos en la (re) negociación de los convenios colectivos (art. 86.3 ET (RD ley 7/2011 y Ley 3/2012)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338076" y="115909"/>
            <a:ext cx="1093328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 BREVE REPASO A LA EVOLUCIÓN DE LOS PROCEDIMIENTOS VOLUNTARIOS DE SOLUCIÓN DE CONFLICTOS</a:t>
            </a:r>
            <a:endParaRPr lang="es-ES" sz="2400" dirty="0">
              <a:ln w="0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31275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67426" y="463640"/>
            <a:ext cx="100495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EL ÚLTIMO Y MAS RECIENTE PASO DE LA EVOLUCIÓN DEL MARCO NORMATIVO </a:t>
            </a:r>
          </a:p>
          <a:p>
            <a:r>
              <a:rPr lang="es-ES" sz="2400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 LOS PROCEDIMIENTOS VOLUNTARIOS (EL RD LEY 32/2021)</a:t>
            </a:r>
            <a:endParaRPr lang="es-ES" sz="2400" dirty="0">
              <a:ln w="0">
                <a:solidFill>
                  <a:schemeClr val="tx1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67426" y="1609859"/>
            <a:ext cx="11808233" cy="4431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/>
              <a:t>EL NUEVO ARTÍCULO 86.4 ET </a:t>
            </a:r>
            <a:endParaRPr lang="es-ES" sz="2400" dirty="0" smtClean="0"/>
          </a:p>
          <a:p>
            <a:r>
              <a:rPr lang="es-ES" dirty="0" smtClean="0"/>
              <a:t> </a:t>
            </a:r>
          </a:p>
          <a:p>
            <a:r>
              <a:rPr lang="es-ES" sz="2400" b="1" i="1" dirty="0" smtClean="0"/>
              <a:t>Transcurrido </a:t>
            </a:r>
            <a:r>
              <a:rPr lang="es-ES" sz="2400" b="1" i="1" dirty="0"/>
              <a:t>un año desde la denuncia del convenio colectivo sin que se haya </a:t>
            </a:r>
            <a:endParaRPr lang="es-ES" sz="2400" b="1" i="1" dirty="0" smtClean="0"/>
          </a:p>
          <a:p>
            <a:r>
              <a:rPr lang="es-ES" sz="2400" b="1" i="1" dirty="0" smtClean="0"/>
              <a:t>acordado </a:t>
            </a:r>
            <a:r>
              <a:rPr lang="es-ES" sz="2400" b="1" i="1" dirty="0"/>
              <a:t>un nuevo </a:t>
            </a:r>
            <a:r>
              <a:rPr lang="es-ES" sz="2400" b="1" i="1" dirty="0" smtClean="0"/>
              <a:t>convenio, las </a:t>
            </a:r>
            <a:r>
              <a:rPr lang="es-ES" sz="2400" b="1" i="1" dirty="0"/>
              <a:t>partes </a:t>
            </a:r>
            <a:r>
              <a:rPr lang="es-ES" sz="2400" i="1" u="sng" dirty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deberán someterse </a:t>
            </a:r>
            <a:r>
              <a:rPr lang="es-ES" sz="2400" b="1" i="1" dirty="0"/>
              <a:t>a los procedimientos de </a:t>
            </a:r>
            <a:endParaRPr lang="es-ES" sz="2400" b="1" i="1" dirty="0" smtClean="0"/>
          </a:p>
          <a:p>
            <a:r>
              <a:rPr lang="es-ES" sz="2400" b="1" i="1" dirty="0" smtClean="0"/>
              <a:t>mediación </a:t>
            </a:r>
            <a:r>
              <a:rPr lang="es-ES" sz="2400" b="1" i="1" dirty="0"/>
              <a:t>regulados en los acuerdos interprofesionales </a:t>
            </a:r>
            <a:r>
              <a:rPr lang="es-ES" sz="2400" b="1" i="1" dirty="0" smtClean="0"/>
              <a:t>de </a:t>
            </a:r>
            <a:r>
              <a:rPr lang="es-ES" sz="2400" b="1" i="1" dirty="0"/>
              <a:t>ámbito estatal o </a:t>
            </a:r>
            <a:r>
              <a:rPr lang="es-ES" sz="2400" b="1" i="1" dirty="0" smtClean="0"/>
              <a:t>autonómico</a:t>
            </a:r>
          </a:p>
          <a:p>
            <a:r>
              <a:rPr lang="es-ES" sz="2400" b="1" i="1" dirty="0" smtClean="0"/>
              <a:t> </a:t>
            </a:r>
            <a:r>
              <a:rPr lang="es-ES" sz="2400" b="1" i="1" dirty="0"/>
              <a:t>previstos en el artículo 83, para </a:t>
            </a:r>
            <a:r>
              <a:rPr lang="es-ES" sz="2400" i="1" u="sng" dirty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solventar de manera efectiva </a:t>
            </a:r>
            <a:r>
              <a:rPr lang="es-ES" sz="2400" b="1" i="1" dirty="0"/>
              <a:t>las discrepancias existentes</a:t>
            </a:r>
            <a:r>
              <a:rPr lang="es-ES" sz="2400" b="1" i="1" dirty="0" smtClean="0"/>
              <a:t>. </a:t>
            </a:r>
          </a:p>
          <a:p>
            <a:endParaRPr lang="es-ES" sz="2400" b="1" i="1" dirty="0"/>
          </a:p>
          <a:p>
            <a:r>
              <a:rPr lang="es-ES" sz="2400" b="1" i="1" dirty="0"/>
              <a:t>Asimismo, siempre que exista </a:t>
            </a:r>
            <a:r>
              <a:rPr lang="es-ES" sz="2400" i="1" u="sng" dirty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pacto expreso</a:t>
            </a:r>
            <a:r>
              <a:rPr lang="es-ES" sz="2400" b="1" i="1" dirty="0"/>
              <a:t>, </a:t>
            </a:r>
            <a:r>
              <a:rPr lang="es-ES" sz="2400" i="1" dirty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previo o coetáneo</a:t>
            </a:r>
            <a:r>
              <a:rPr lang="es-ES" sz="2400" b="1" i="1" dirty="0"/>
              <a:t>, las partes se </a:t>
            </a:r>
            <a:r>
              <a:rPr lang="es-ES" sz="2400" b="1" i="1" dirty="0" smtClean="0"/>
              <a:t>someterán</a:t>
            </a:r>
          </a:p>
          <a:p>
            <a:r>
              <a:rPr lang="es-ES" sz="2400" b="1" i="1" dirty="0" smtClean="0"/>
              <a:t> </a:t>
            </a:r>
            <a:r>
              <a:rPr lang="es-ES" sz="2400" b="1" i="1" dirty="0"/>
              <a:t>a los </a:t>
            </a:r>
            <a:r>
              <a:rPr lang="es-ES" sz="2400" i="1" u="sng" dirty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procedimientos de </a:t>
            </a:r>
            <a:r>
              <a:rPr lang="es-ES" sz="2400" i="1" u="sng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arbitraje </a:t>
            </a:r>
            <a:r>
              <a:rPr lang="es-ES" sz="2400" b="1" i="1" dirty="0" smtClean="0"/>
              <a:t>regulados </a:t>
            </a:r>
            <a:r>
              <a:rPr lang="es-ES" sz="2400" b="1" i="1" dirty="0"/>
              <a:t>por dichos acuerdos interprofesionales, </a:t>
            </a:r>
            <a:endParaRPr lang="es-ES" sz="2400" b="1" i="1" dirty="0" smtClean="0"/>
          </a:p>
          <a:p>
            <a:r>
              <a:rPr lang="es-ES" sz="2400" b="1" i="1" dirty="0" smtClean="0"/>
              <a:t>en </a:t>
            </a:r>
            <a:r>
              <a:rPr lang="es-ES" sz="2400" b="1" i="1" dirty="0"/>
              <a:t>cuyo caso el laudo arbitral tendrá la misma eficacia jurídica que </a:t>
            </a:r>
            <a:r>
              <a:rPr lang="es-ES" sz="2400" b="1" i="1" dirty="0" smtClean="0"/>
              <a:t>los </a:t>
            </a:r>
            <a:r>
              <a:rPr lang="es-ES" sz="2400" b="1" i="1" dirty="0"/>
              <a:t>convenios colectivos </a:t>
            </a:r>
            <a:endParaRPr lang="es-ES" sz="2400" b="1" i="1" dirty="0" smtClean="0"/>
          </a:p>
          <a:p>
            <a:r>
              <a:rPr lang="es-ES" sz="2400" b="1" i="1" dirty="0" smtClean="0"/>
              <a:t>y </a:t>
            </a:r>
            <a:r>
              <a:rPr lang="es-ES" sz="2400" b="1" i="1" dirty="0"/>
              <a:t>solo será recurrible conforme al procedimiento y en base a los motivos establecidos </a:t>
            </a:r>
            <a:endParaRPr lang="es-ES" sz="2400" b="1" i="1" dirty="0" smtClean="0"/>
          </a:p>
          <a:p>
            <a:r>
              <a:rPr lang="es-ES" sz="2400" b="1" i="1" dirty="0" smtClean="0"/>
              <a:t>en </a:t>
            </a:r>
            <a:r>
              <a:rPr lang="es-ES" sz="2400" b="1" i="1" dirty="0"/>
              <a:t>el artículo 91</a:t>
            </a:r>
            <a:r>
              <a:rPr lang="es-ES" sz="2400" b="1" i="1" dirty="0" smtClean="0"/>
              <a:t>. </a:t>
            </a:r>
            <a:endParaRPr lang="es-ES" sz="2400" b="1" i="1" dirty="0"/>
          </a:p>
        </p:txBody>
      </p:sp>
    </p:spTree>
    <p:extLst>
      <p:ext uri="{BB962C8B-B14F-4D97-AF65-F5344CB8AC3E}">
        <p14:creationId xmlns:p14="http://schemas.microsoft.com/office/powerpoint/2010/main" val="305412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83335" y="1196307"/>
            <a:ext cx="32626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ln>
                  <a:solidFill>
                    <a:srgbClr val="00B050"/>
                  </a:solidFill>
                </a:ln>
              </a:rPr>
              <a:t>E</a:t>
            </a:r>
            <a:r>
              <a:rPr lang="es-ES" dirty="0" smtClean="0">
                <a:ln>
                  <a:solidFill>
                    <a:srgbClr val="00B050"/>
                  </a:solidFill>
                </a:ln>
              </a:rPr>
              <a:t>l acuerdo como vía de </a:t>
            </a:r>
            <a:r>
              <a:rPr lang="es-ES" u="sng" dirty="0" smtClean="0">
                <a:ln>
                  <a:solidFill>
                    <a:srgbClr val="00B050"/>
                  </a:solidFill>
                </a:ln>
              </a:rPr>
              <a:t>evitación </a:t>
            </a:r>
            <a:r>
              <a:rPr lang="es-ES" u="sng" dirty="0">
                <a:ln>
                  <a:solidFill>
                    <a:srgbClr val="00B050"/>
                  </a:solidFill>
                </a:ln>
              </a:rPr>
              <a:t>de un </a:t>
            </a:r>
            <a:r>
              <a:rPr lang="es-ES" u="sng" dirty="0" smtClean="0">
                <a:ln>
                  <a:solidFill>
                    <a:srgbClr val="00B050"/>
                  </a:solidFill>
                </a:ln>
              </a:rPr>
              <a:t>pleito</a:t>
            </a:r>
            <a:r>
              <a:rPr lang="es-ES" dirty="0" smtClean="0">
                <a:ln>
                  <a:solidFill>
                    <a:srgbClr val="00B050"/>
                  </a:solidFill>
                </a:ln>
              </a:rPr>
              <a:t>: la </a:t>
            </a:r>
            <a:r>
              <a:rPr lang="es-ES" dirty="0">
                <a:ln>
                  <a:solidFill>
                    <a:srgbClr val="00B050"/>
                  </a:solidFill>
                </a:ln>
              </a:rPr>
              <a:t>dimensión procesal </a:t>
            </a:r>
            <a:r>
              <a:rPr lang="es-ES" dirty="0" smtClean="0">
                <a:ln>
                  <a:solidFill>
                    <a:srgbClr val="00B050"/>
                  </a:solidFill>
                </a:ln>
              </a:rPr>
              <a:t>de </a:t>
            </a:r>
            <a:r>
              <a:rPr lang="es-ES" dirty="0">
                <a:ln>
                  <a:solidFill>
                    <a:srgbClr val="00B050"/>
                  </a:solidFill>
                </a:ln>
              </a:rPr>
              <a:t>los </a:t>
            </a:r>
            <a:r>
              <a:rPr lang="es-ES" dirty="0" smtClean="0">
                <a:ln>
                  <a:solidFill>
                    <a:srgbClr val="00B050"/>
                  </a:solidFill>
                </a:ln>
              </a:rPr>
              <a:t>procedimientos:</a:t>
            </a:r>
          </a:p>
          <a:p>
            <a:r>
              <a:rPr lang="es-ES" dirty="0" smtClean="0">
                <a:ln>
                  <a:solidFill>
                    <a:srgbClr val="00B050"/>
                  </a:solidFill>
                </a:ln>
              </a:rPr>
              <a:t>Procedimientos </a:t>
            </a:r>
            <a:r>
              <a:rPr lang="es-ES" u="sng" dirty="0" smtClean="0">
                <a:ln>
                  <a:solidFill>
                    <a:srgbClr val="00B050"/>
                  </a:solidFill>
                </a:ln>
              </a:rPr>
              <a:t>extrajudiciales</a:t>
            </a:r>
            <a:endParaRPr lang="es-ES" u="sng" dirty="0">
              <a:ln>
                <a:solidFill>
                  <a:srgbClr val="00B050"/>
                </a:solidFill>
              </a:ln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882986" y="1204781"/>
            <a:ext cx="178952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n>
                  <a:solidFill>
                    <a:srgbClr val="00B050"/>
                  </a:solidFill>
                </a:ln>
              </a:rPr>
              <a:t>Un espacio de </a:t>
            </a:r>
          </a:p>
          <a:p>
            <a:r>
              <a:rPr lang="es-ES" dirty="0" smtClean="0">
                <a:ln>
                  <a:solidFill>
                    <a:srgbClr val="00B050"/>
                  </a:solidFill>
                </a:ln>
              </a:rPr>
              <a:t>Intervención</a:t>
            </a:r>
          </a:p>
          <a:p>
            <a:r>
              <a:rPr lang="es-ES" dirty="0" smtClean="0">
                <a:ln>
                  <a:solidFill>
                    <a:srgbClr val="00B050"/>
                  </a:solidFill>
                </a:ln>
              </a:rPr>
              <a:t>coincidente </a:t>
            </a:r>
            <a:r>
              <a:rPr lang="es-ES" dirty="0">
                <a:ln>
                  <a:solidFill>
                    <a:srgbClr val="00B050"/>
                  </a:solidFill>
                </a:ln>
              </a:rPr>
              <a:t>con </a:t>
            </a:r>
          </a:p>
          <a:p>
            <a:r>
              <a:rPr lang="es-ES" dirty="0">
                <a:ln>
                  <a:solidFill>
                    <a:srgbClr val="00B050"/>
                  </a:solidFill>
                </a:ln>
              </a:rPr>
              <a:t>el </a:t>
            </a:r>
            <a:r>
              <a:rPr lang="es-ES" u="sng" dirty="0">
                <a:ln>
                  <a:solidFill>
                    <a:srgbClr val="00B050"/>
                  </a:solidFill>
                </a:ln>
              </a:rPr>
              <a:t>control judicial</a:t>
            </a:r>
          </a:p>
          <a:p>
            <a:endParaRPr lang="es-ES" dirty="0">
              <a:ln>
                <a:solidFill>
                  <a:srgbClr val="00B050"/>
                </a:solidFill>
              </a:ln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7231223" y="1038819"/>
            <a:ext cx="337656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n>
                  <a:solidFill>
                    <a:srgbClr val="00B050"/>
                  </a:solidFill>
                </a:ln>
              </a:rPr>
              <a:t>La </a:t>
            </a:r>
            <a:r>
              <a:rPr lang="es-ES" u="sng" dirty="0" smtClean="0">
                <a:ln>
                  <a:solidFill>
                    <a:srgbClr val="00B050"/>
                  </a:solidFill>
                </a:ln>
              </a:rPr>
              <a:t>voluntariedad</a:t>
            </a:r>
            <a:r>
              <a:rPr lang="es-ES" dirty="0" smtClean="0">
                <a:ln>
                  <a:solidFill>
                    <a:srgbClr val="00B050"/>
                  </a:solidFill>
                </a:ln>
              </a:rPr>
              <a:t> en la utilización: </a:t>
            </a:r>
          </a:p>
          <a:p>
            <a:r>
              <a:rPr lang="es-ES" dirty="0" smtClean="0">
                <a:ln>
                  <a:solidFill>
                    <a:srgbClr val="00B050"/>
                  </a:solidFill>
                </a:ln>
              </a:rPr>
              <a:t>la mediación como proceso</a:t>
            </a:r>
          </a:p>
          <a:p>
            <a:r>
              <a:rPr lang="es-ES" dirty="0">
                <a:ln>
                  <a:solidFill>
                    <a:srgbClr val="00B050"/>
                  </a:solidFill>
                </a:ln>
              </a:rPr>
              <a:t>v</a:t>
            </a:r>
            <a:r>
              <a:rPr lang="es-ES" dirty="0" smtClean="0">
                <a:ln>
                  <a:solidFill>
                    <a:srgbClr val="00B050"/>
                  </a:solidFill>
                </a:ln>
              </a:rPr>
              <a:t>oluntariamente asumido </a:t>
            </a:r>
          </a:p>
          <a:p>
            <a:r>
              <a:rPr lang="es-ES" dirty="0" smtClean="0">
                <a:ln>
                  <a:solidFill>
                    <a:srgbClr val="00B050"/>
                  </a:solidFill>
                </a:ln>
              </a:rPr>
              <a:t>por las partes en conflicto</a:t>
            </a:r>
            <a:endParaRPr lang="es-ES" dirty="0">
              <a:ln>
                <a:solidFill>
                  <a:srgbClr val="00B050"/>
                </a:solidFill>
              </a:ln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852953" y="117487"/>
            <a:ext cx="986493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 RECONFIGURACIÓN DE LOS ELEMENTOS TÍPICOS DE LOS PROCEDIMIENTOS VOLUNTARIOS</a:t>
            </a:r>
            <a:endParaRPr lang="es-ES" sz="2000" dirty="0">
              <a:ln w="0">
                <a:solidFill>
                  <a:schemeClr val="tx1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283335" y="2912782"/>
            <a:ext cx="318741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Los procedimientos como</a:t>
            </a:r>
          </a:p>
          <a:p>
            <a:r>
              <a:rPr lang="es-ES" sz="2000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herramientas para contribuir</a:t>
            </a:r>
          </a:p>
          <a:p>
            <a:r>
              <a:rPr lang="es-ES" sz="2000" dirty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s-ES" sz="2000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solventar </a:t>
            </a:r>
            <a:r>
              <a:rPr lang="es-ES" sz="2000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s-ES" sz="2000" u="sng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“</a:t>
            </a:r>
            <a:r>
              <a:rPr lang="es-ES" sz="2000" u="sng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típicos”</a:t>
            </a:r>
            <a:endParaRPr lang="es-ES" sz="2000" u="sng" dirty="0" smtClean="0">
              <a:ln w="0">
                <a:solidFill>
                  <a:srgbClr val="FF000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s-ES" sz="2000" u="sng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conflicto de </a:t>
            </a:r>
            <a:r>
              <a:rPr lang="es-ES" sz="2000" u="sng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intereses</a:t>
            </a:r>
            <a:r>
              <a:rPr lang="es-ES" sz="2000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</a:t>
            </a:r>
          </a:p>
          <a:p>
            <a:r>
              <a:rPr lang="es-ES" sz="2000" u="sng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Procedimientos autónomos</a:t>
            </a:r>
          </a:p>
          <a:p>
            <a:r>
              <a:rPr lang="es-ES" sz="2000" dirty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r>
              <a:rPr lang="es-ES" sz="2000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solución de conflictos</a:t>
            </a:r>
            <a:endParaRPr lang="es-ES" sz="2000" dirty="0" smtClean="0">
              <a:ln w="0">
                <a:solidFill>
                  <a:srgbClr val="FF000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es-ES" sz="2000" u="sng" dirty="0">
              <a:ln w="0">
                <a:solidFill>
                  <a:srgbClr val="FF000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861554" y="2912782"/>
            <a:ext cx="290102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Los procedimientos como un elemento activo en las </a:t>
            </a:r>
            <a:r>
              <a:rPr lang="es-ES" sz="2000" u="sng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dinámicas propias de</a:t>
            </a:r>
          </a:p>
          <a:p>
            <a:r>
              <a:rPr lang="es-ES" sz="2000" u="sng" dirty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</a:t>
            </a:r>
            <a:r>
              <a:rPr lang="es-ES" sz="2000" u="sng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egociación colectiva</a:t>
            </a:r>
            <a:r>
              <a:rPr lang="es-ES" sz="2000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</a:t>
            </a:r>
          </a:p>
          <a:p>
            <a:r>
              <a:rPr lang="es-ES" sz="2000" dirty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</a:t>
            </a:r>
            <a:r>
              <a:rPr lang="es-ES" sz="2000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 reconexión </a:t>
            </a:r>
            <a:r>
              <a:rPr lang="es-ES" sz="2000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 la</a:t>
            </a:r>
            <a:endParaRPr lang="es-ES" sz="2000" dirty="0" smtClean="0">
              <a:ln w="0">
                <a:solidFill>
                  <a:srgbClr val="FF000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s-ES" sz="2000" dirty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s-ES" sz="2000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utonomía </a:t>
            </a:r>
            <a:r>
              <a:rPr lang="es-ES" sz="2000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colectiva</a:t>
            </a:r>
          </a:p>
          <a:p>
            <a:r>
              <a:rPr lang="es-ES" sz="2000" dirty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</a:t>
            </a:r>
            <a:r>
              <a:rPr lang="es-ES" sz="2000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 sus diferentes</a:t>
            </a:r>
          </a:p>
          <a:p>
            <a:r>
              <a:rPr lang="es-ES" sz="2000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dimensiones.</a:t>
            </a:r>
          </a:p>
          <a:p>
            <a:endParaRPr lang="es-ES" sz="2000" dirty="0" smtClean="0">
              <a:ln w="0">
                <a:solidFill>
                  <a:srgbClr val="FF000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es-ES" sz="2000" dirty="0"/>
          </a:p>
        </p:txBody>
      </p:sp>
      <p:sp>
        <p:nvSpPr>
          <p:cNvPr id="19" name="CuadroTexto 18"/>
          <p:cNvSpPr txBox="1"/>
          <p:nvPr/>
        </p:nvSpPr>
        <p:spPr>
          <a:xfrm>
            <a:off x="7263156" y="2816318"/>
            <a:ext cx="4229556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 “obligatoriedad” o</a:t>
            </a:r>
          </a:p>
          <a:p>
            <a:r>
              <a:rPr lang="es-ES" sz="2000" dirty="0" err="1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</a:t>
            </a:r>
            <a:r>
              <a:rPr lang="es-ES" sz="2000" dirty="0" err="1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receptividad</a:t>
            </a:r>
            <a:r>
              <a:rPr lang="es-ES" sz="2000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relativa en ciertos casos:</a:t>
            </a:r>
          </a:p>
          <a:p>
            <a:r>
              <a:rPr lang="es-ES" sz="2000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cumplido un determinado plazo, </a:t>
            </a:r>
          </a:p>
          <a:p>
            <a:r>
              <a:rPr lang="es-ES" sz="2000" u="sng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las partes deberán someterse,</a:t>
            </a:r>
          </a:p>
          <a:p>
            <a:r>
              <a:rPr lang="es-ES" sz="2000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los procedimientos, </a:t>
            </a:r>
            <a:r>
              <a:rPr lang="es-ES" sz="2000" u="sng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para solventar </a:t>
            </a:r>
          </a:p>
          <a:p>
            <a:r>
              <a:rPr lang="es-ES" sz="2000" u="sng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 manera efectiva</a:t>
            </a:r>
            <a:r>
              <a:rPr lang="es-ES" sz="2000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sus discrepancias</a:t>
            </a:r>
          </a:p>
          <a:p>
            <a:r>
              <a:rPr lang="es-ES" sz="2000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 la (re)negociación de </a:t>
            </a:r>
          </a:p>
          <a:p>
            <a:r>
              <a:rPr lang="es-ES" sz="2000" dirty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</a:t>
            </a:r>
            <a:r>
              <a:rPr lang="es-ES" sz="2000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 convenio colectivo</a:t>
            </a:r>
            <a:endParaRPr lang="es-ES" sz="2000" dirty="0">
              <a:ln w="0">
                <a:solidFill>
                  <a:srgbClr val="FF000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83335" y="787612"/>
            <a:ext cx="612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DE…</a:t>
            </a:r>
            <a:endParaRPr lang="es-ES" dirty="0">
              <a:ln w="0">
                <a:solidFill>
                  <a:srgbClr val="00B05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283335" y="2446986"/>
            <a:ext cx="492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n w="0">
                  <a:solidFill>
                    <a:srgbClr val="FF000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A…</a:t>
            </a:r>
            <a:endParaRPr lang="es-ES" dirty="0">
              <a:ln w="0">
                <a:solidFill>
                  <a:srgbClr val="FF000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3882986" y="802810"/>
            <a:ext cx="612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DE…</a:t>
            </a:r>
            <a:endParaRPr lang="es-ES" dirty="0">
              <a:ln w="0">
                <a:solidFill>
                  <a:srgbClr val="00B05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7231223" y="701934"/>
            <a:ext cx="612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n w="0">
                  <a:solidFill>
                    <a:srgbClr val="00B05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DE…</a:t>
            </a:r>
            <a:endParaRPr lang="es-ES" dirty="0">
              <a:ln w="0">
                <a:solidFill>
                  <a:srgbClr val="00B05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3822401" y="2396636"/>
            <a:ext cx="492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n>
                  <a:solidFill>
                    <a:srgbClr val="FF0000"/>
                  </a:solidFill>
                </a:ln>
              </a:rPr>
              <a:t>A…</a:t>
            </a:r>
            <a:endParaRPr lang="es-ES" dirty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7221291" y="2312777"/>
            <a:ext cx="492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n>
                  <a:solidFill>
                    <a:srgbClr val="FF0000"/>
                  </a:solidFill>
                </a:ln>
              </a:rPr>
              <a:t>A…</a:t>
            </a:r>
            <a:endParaRPr lang="es-ES" dirty="0">
              <a:ln>
                <a:solidFill>
                  <a:srgbClr val="FF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4419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</TotalTime>
  <Words>2145</Words>
  <Application>Microsoft Office PowerPoint</Application>
  <PresentationFormat>Panorámica</PresentationFormat>
  <Paragraphs>296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CRL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Tomas Arrieta</dc:creator>
  <cp:lastModifiedBy>Tomas Arrieta</cp:lastModifiedBy>
  <cp:revision>53</cp:revision>
  <cp:lastPrinted>2022-09-07T07:19:06Z</cp:lastPrinted>
  <dcterms:created xsi:type="dcterms:W3CDTF">2022-09-05T08:55:44Z</dcterms:created>
  <dcterms:modified xsi:type="dcterms:W3CDTF">2022-09-30T17:19:19Z</dcterms:modified>
</cp:coreProperties>
</file>