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59" r:id="rId6"/>
    <p:sldId id="260" r:id="rId7"/>
    <p:sldId id="261" r:id="rId8"/>
    <p:sldId id="264" r:id="rId9"/>
    <p:sldId id="267" r:id="rId10"/>
    <p:sldId id="281" r:id="rId11"/>
    <p:sldId id="280" r:id="rId12"/>
    <p:sldId id="282" r:id="rId13"/>
    <p:sldId id="275" r:id="rId14"/>
    <p:sldId id="276" r:id="rId15"/>
    <p:sldId id="283" r:id="rId16"/>
    <p:sldId id="284" r:id="rId17"/>
    <p:sldId id="278"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ardo Bodas Martin" initials="RBM" lastIdx="1" clrIdx="0">
    <p:extLst>
      <p:ext uri="{19B8F6BF-5375-455C-9EA6-DF929625EA0E}">
        <p15:presenceInfo xmlns:p15="http://schemas.microsoft.com/office/powerpoint/2012/main" userId="S::ricardo.bodas@justicia.es::0d515b79-1ac5-42e0-b17d-6e755e081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sz="1600" b="1" dirty="0"/>
              <a:t>MOVIMIENTO DE ASUNTOS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col"/>
        <c:grouping val="clustered"/>
        <c:varyColors val="0"/>
        <c:ser>
          <c:idx val="0"/>
          <c:order val="0"/>
          <c:tx>
            <c:strRef>
              <c:f>Hoja1!$B$1</c:f>
              <c:strCache>
                <c:ptCount val="1"/>
                <c:pt idx="0">
                  <c:v>INGRESADOS</c:v>
                </c:pt>
              </c:strCache>
            </c:strRef>
          </c:tx>
          <c:spPr>
            <a:solidFill>
              <a:schemeClr val="accent1"/>
            </a:solidFill>
            <a:ln>
              <a:noFill/>
            </a:ln>
            <a:effectLst/>
          </c:spPr>
          <c:invertIfNegative val="0"/>
          <c:cat>
            <c:numRef>
              <c:f>Hoja1!$A$2:$A$5</c:f>
              <c:numCache>
                <c:formatCode>General</c:formatCode>
                <c:ptCount val="4"/>
                <c:pt idx="0">
                  <c:v>2019</c:v>
                </c:pt>
                <c:pt idx="1">
                  <c:v>2020</c:v>
                </c:pt>
                <c:pt idx="2">
                  <c:v>2021</c:v>
                </c:pt>
              </c:numCache>
            </c:numRef>
          </c:cat>
          <c:val>
            <c:numRef>
              <c:f>Hoja1!$B$2:$B$5</c:f>
              <c:numCache>
                <c:formatCode>#,##0</c:formatCode>
                <c:ptCount val="4"/>
                <c:pt idx="0">
                  <c:v>432489</c:v>
                </c:pt>
                <c:pt idx="1">
                  <c:v>400056</c:v>
                </c:pt>
                <c:pt idx="2">
                  <c:v>445837</c:v>
                </c:pt>
              </c:numCache>
            </c:numRef>
          </c:val>
          <c:extLst>
            <c:ext xmlns:c16="http://schemas.microsoft.com/office/drawing/2014/chart" uri="{C3380CC4-5D6E-409C-BE32-E72D297353CC}">
              <c16:uniqueId val="{00000000-3426-419E-B407-D6F540BB6226}"/>
            </c:ext>
          </c:extLst>
        </c:ser>
        <c:ser>
          <c:idx val="1"/>
          <c:order val="1"/>
          <c:tx>
            <c:strRef>
              <c:f>Hoja1!$C$1</c:f>
              <c:strCache>
                <c:ptCount val="1"/>
                <c:pt idx="0">
                  <c:v>RESUELTOS</c:v>
                </c:pt>
              </c:strCache>
            </c:strRef>
          </c:tx>
          <c:spPr>
            <a:solidFill>
              <a:schemeClr val="accent2"/>
            </a:solidFill>
            <a:ln>
              <a:noFill/>
            </a:ln>
            <a:effectLst/>
          </c:spPr>
          <c:invertIfNegative val="0"/>
          <c:cat>
            <c:numRef>
              <c:f>Hoja1!$A$2:$A$5</c:f>
              <c:numCache>
                <c:formatCode>General</c:formatCode>
                <c:ptCount val="4"/>
                <c:pt idx="0">
                  <c:v>2019</c:v>
                </c:pt>
                <c:pt idx="1">
                  <c:v>2020</c:v>
                </c:pt>
                <c:pt idx="2">
                  <c:v>2021</c:v>
                </c:pt>
              </c:numCache>
            </c:numRef>
          </c:cat>
          <c:val>
            <c:numRef>
              <c:f>Hoja1!$C$2:$C$5</c:f>
              <c:numCache>
                <c:formatCode>#,##0</c:formatCode>
                <c:ptCount val="4"/>
                <c:pt idx="0">
                  <c:v>394703</c:v>
                </c:pt>
                <c:pt idx="1">
                  <c:v>335499</c:v>
                </c:pt>
                <c:pt idx="2">
                  <c:v>454344</c:v>
                </c:pt>
              </c:numCache>
            </c:numRef>
          </c:val>
          <c:extLst>
            <c:ext xmlns:c16="http://schemas.microsoft.com/office/drawing/2014/chart" uri="{C3380CC4-5D6E-409C-BE32-E72D297353CC}">
              <c16:uniqueId val="{00000001-3426-419E-B407-D6F540BB6226}"/>
            </c:ext>
          </c:extLst>
        </c:ser>
        <c:ser>
          <c:idx val="2"/>
          <c:order val="2"/>
          <c:tx>
            <c:strRef>
              <c:f>Hoja1!$D$1</c:f>
              <c:strCache>
                <c:ptCount val="1"/>
                <c:pt idx="0">
                  <c:v>PENDIENTES</c:v>
                </c:pt>
              </c:strCache>
            </c:strRef>
          </c:tx>
          <c:spPr>
            <a:solidFill>
              <a:schemeClr val="accent3"/>
            </a:solidFill>
            <a:ln>
              <a:noFill/>
            </a:ln>
            <a:effectLst/>
          </c:spPr>
          <c:invertIfNegative val="0"/>
          <c:cat>
            <c:numRef>
              <c:f>Hoja1!$A$2:$A$5</c:f>
              <c:numCache>
                <c:formatCode>General</c:formatCode>
                <c:ptCount val="4"/>
                <c:pt idx="0">
                  <c:v>2019</c:v>
                </c:pt>
                <c:pt idx="1">
                  <c:v>2020</c:v>
                </c:pt>
                <c:pt idx="2">
                  <c:v>2021</c:v>
                </c:pt>
              </c:numCache>
            </c:numRef>
          </c:cat>
          <c:val>
            <c:numRef>
              <c:f>Hoja1!$D$2:$D$5</c:f>
              <c:numCache>
                <c:formatCode>#,##0</c:formatCode>
                <c:ptCount val="4"/>
                <c:pt idx="0">
                  <c:v>318148</c:v>
                </c:pt>
                <c:pt idx="1">
                  <c:v>376335</c:v>
                </c:pt>
                <c:pt idx="2">
                  <c:v>362266</c:v>
                </c:pt>
              </c:numCache>
            </c:numRef>
          </c:val>
          <c:extLst>
            <c:ext xmlns:c16="http://schemas.microsoft.com/office/drawing/2014/chart" uri="{C3380CC4-5D6E-409C-BE32-E72D297353CC}">
              <c16:uniqueId val="{00000002-3426-419E-B407-D6F540BB6226}"/>
            </c:ext>
          </c:extLst>
        </c:ser>
        <c:dLbls>
          <c:showLegendKey val="0"/>
          <c:showVal val="0"/>
          <c:showCatName val="0"/>
          <c:showSerName val="0"/>
          <c:showPercent val="0"/>
          <c:showBubbleSize val="0"/>
        </c:dLbls>
        <c:gapWidth val="219"/>
        <c:overlap val="-27"/>
        <c:axId val="1692339471"/>
        <c:axId val="1692342383"/>
      </c:barChart>
      <c:catAx>
        <c:axId val="1692339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692342383"/>
        <c:crosses val="autoZero"/>
        <c:auto val="1"/>
        <c:lblAlgn val="ctr"/>
        <c:lblOffset val="100"/>
        <c:noMultiLvlLbl val="0"/>
      </c:catAx>
      <c:valAx>
        <c:axId val="16923423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1692339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sz="1600" b="1" dirty="0"/>
              <a:t>SALARIOS DE TRAMITACIÓN</a:t>
            </a:r>
            <a:r>
              <a:rPr lang="es-ES" sz="1600" b="1" baseline="0" dirty="0"/>
              <a:t> A CARGO DEL ESTADO</a:t>
            </a:r>
            <a:endParaRPr lang="es-ES" sz="16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ES"/>
        </a:p>
      </c:txPr>
    </c:title>
    <c:autoTitleDeleted val="0"/>
    <c:plotArea>
      <c:layout/>
      <c:barChart>
        <c:barDir val="col"/>
        <c:grouping val="clustered"/>
        <c:varyColors val="0"/>
        <c:ser>
          <c:idx val="0"/>
          <c:order val="0"/>
          <c:tx>
            <c:strRef>
              <c:f>Hoja1!$B$1</c:f>
              <c:strCache>
                <c:ptCount val="1"/>
                <c:pt idx="0">
                  <c:v>2013</c:v>
                </c:pt>
              </c:strCache>
            </c:strRef>
          </c:tx>
          <c:spPr>
            <a:solidFill>
              <a:schemeClr val="accent1"/>
            </a:solidFill>
            <a:ln>
              <a:noFill/>
            </a:ln>
            <a:effectLst/>
          </c:spPr>
          <c:invertIfNegative val="0"/>
          <c:cat>
            <c:strRef>
              <c:f>Hoja1!$A$2:$A$5</c:f>
              <c:strCache>
                <c:ptCount val="2"/>
                <c:pt idx="0">
                  <c:v>ESPAÑA</c:v>
                </c:pt>
                <c:pt idx="1">
                  <c:v>C. DE MADRID</c:v>
                </c:pt>
              </c:strCache>
            </c:strRef>
          </c:cat>
          <c:val>
            <c:numRef>
              <c:f>Hoja1!$B$2:$B$5</c:f>
              <c:numCache>
                <c:formatCode>#,##0</c:formatCode>
                <c:ptCount val="4"/>
                <c:pt idx="0">
                  <c:v>9990249</c:v>
                </c:pt>
                <c:pt idx="1">
                  <c:v>2096734</c:v>
                </c:pt>
              </c:numCache>
            </c:numRef>
          </c:val>
          <c:extLst>
            <c:ext xmlns:c16="http://schemas.microsoft.com/office/drawing/2014/chart" uri="{C3380CC4-5D6E-409C-BE32-E72D297353CC}">
              <c16:uniqueId val="{00000000-718A-4458-9C6B-CA6707D27CC0}"/>
            </c:ext>
          </c:extLst>
        </c:ser>
        <c:ser>
          <c:idx val="1"/>
          <c:order val="1"/>
          <c:tx>
            <c:strRef>
              <c:f>Hoja1!$C$1</c:f>
              <c:strCache>
                <c:ptCount val="1"/>
                <c:pt idx="0">
                  <c:v>2014</c:v>
                </c:pt>
              </c:strCache>
            </c:strRef>
          </c:tx>
          <c:spPr>
            <a:solidFill>
              <a:schemeClr val="accent2"/>
            </a:solidFill>
            <a:ln>
              <a:noFill/>
            </a:ln>
            <a:effectLst/>
          </c:spPr>
          <c:invertIfNegative val="0"/>
          <c:cat>
            <c:strRef>
              <c:f>Hoja1!$A$2:$A$5</c:f>
              <c:strCache>
                <c:ptCount val="2"/>
                <c:pt idx="0">
                  <c:v>ESPAÑA</c:v>
                </c:pt>
                <c:pt idx="1">
                  <c:v>C. DE MADRID</c:v>
                </c:pt>
              </c:strCache>
            </c:strRef>
          </c:cat>
          <c:val>
            <c:numRef>
              <c:f>Hoja1!$C$2:$C$5</c:f>
              <c:numCache>
                <c:formatCode>#,##0</c:formatCode>
                <c:ptCount val="4"/>
                <c:pt idx="0">
                  <c:v>16242867</c:v>
                </c:pt>
                <c:pt idx="1">
                  <c:v>3317652</c:v>
                </c:pt>
              </c:numCache>
            </c:numRef>
          </c:val>
          <c:extLst>
            <c:ext xmlns:c16="http://schemas.microsoft.com/office/drawing/2014/chart" uri="{C3380CC4-5D6E-409C-BE32-E72D297353CC}">
              <c16:uniqueId val="{00000001-718A-4458-9C6B-CA6707D27CC0}"/>
            </c:ext>
          </c:extLst>
        </c:ser>
        <c:ser>
          <c:idx val="2"/>
          <c:order val="2"/>
          <c:tx>
            <c:strRef>
              <c:f>Hoja1!$D$1</c:f>
              <c:strCache>
                <c:ptCount val="1"/>
                <c:pt idx="0">
                  <c:v>2015</c:v>
                </c:pt>
              </c:strCache>
            </c:strRef>
          </c:tx>
          <c:spPr>
            <a:solidFill>
              <a:schemeClr val="accent3"/>
            </a:solidFill>
            <a:ln>
              <a:noFill/>
            </a:ln>
            <a:effectLst/>
          </c:spPr>
          <c:invertIfNegative val="0"/>
          <c:cat>
            <c:strRef>
              <c:f>Hoja1!$A$2:$A$5</c:f>
              <c:strCache>
                <c:ptCount val="2"/>
                <c:pt idx="0">
                  <c:v>ESPAÑA</c:v>
                </c:pt>
                <c:pt idx="1">
                  <c:v>C. DE MADRID</c:v>
                </c:pt>
              </c:strCache>
            </c:strRef>
          </c:cat>
          <c:val>
            <c:numRef>
              <c:f>Hoja1!$D$2:$D$5</c:f>
              <c:numCache>
                <c:formatCode>#,##0</c:formatCode>
                <c:ptCount val="4"/>
                <c:pt idx="0">
                  <c:v>17534136</c:v>
                </c:pt>
                <c:pt idx="1">
                  <c:v>2505890</c:v>
                </c:pt>
              </c:numCache>
            </c:numRef>
          </c:val>
          <c:extLst>
            <c:ext xmlns:c16="http://schemas.microsoft.com/office/drawing/2014/chart" uri="{C3380CC4-5D6E-409C-BE32-E72D297353CC}">
              <c16:uniqueId val="{00000002-718A-4458-9C6B-CA6707D27CC0}"/>
            </c:ext>
          </c:extLst>
        </c:ser>
        <c:ser>
          <c:idx val="3"/>
          <c:order val="3"/>
          <c:tx>
            <c:strRef>
              <c:f>Hoja1!$E$1</c:f>
              <c:strCache>
                <c:ptCount val="1"/>
                <c:pt idx="0">
                  <c:v>2016</c:v>
                </c:pt>
              </c:strCache>
            </c:strRef>
          </c:tx>
          <c:spPr>
            <a:solidFill>
              <a:schemeClr val="accent4"/>
            </a:solidFill>
            <a:ln>
              <a:noFill/>
            </a:ln>
            <a:effectLst/>
          </c:spPr>
          <c:invertIfNegative val="0"/>
          <c:cat>
            <c:strRef>
              <c:f>Hoja1!$A$2:$A$5</c:f>
              <c:strCache>
                <c:ptCount val="2"/>
                <c:pt idx="0">
                  <c:v>ESPAÑA</c:v>
                </c:pt>
                <c:pt idx="1">
                  <c:v>C. DE MADRID</c:v>
                </c:pt>
              </c:strCache>
            </c:strRef>
          </c:cat>
          <c:val>
            <c:numRef>
              <c:f>Hoja1!$E$2:$E$5</c:f>
              <c:numCache>
                <c:formatCode>#,##0</c:formatCode>
                <c:ptCount val="4"/>
                <c:pt idx="0">
                  <c:v>18180331</c:v>
                </c:pt>
                <c:pt idx="1">
                  <c:v>3014763</c:v>
                </c:pt>
              </c:numCache>
            </c:numRef>
          </c:val>
          <c:extLst>
            <c:ext xmlns:c16="http://schemas.microsoft.com/office/drawing/2014/chart" uri="{C3380CC4-5D6E-409C-BE32-E72D297353CC}">
              <c16:uniqueId val="{00000003-718A-4458-9C6B-CA6707D27CC0}"/>
            </c:ext>
          </c:extLst>
        </c:ser>
        <c:ser>
          <c:idx val="4"/>
          <c:order val="4"/>
          <c:tx>
            <c:strRef>
              <c:f>Hoja1!$F$1</c:f>
              <c:strCache>
                <c:ptCount val="1"/>
                <c:pt idx="0">
                  <c:v>2017</c:v>
                </c:pt>
              </c:strCache>
            </c:strRef>
          </c:tx>
          <c:spPr>
            <a:solidFill>
              <a:schemeClr val="accent5"/>
            </a:solidFill>
            <a:ln>
              <a:noFill/>
            </a:ln>
            <a:effectLst/>
          </c:spPr>
          <c:invertIfNegative val="0"/>
          <c:cat>
            <c:strRef>
              <c:f>Hoja1!$A$2:$A$5</c:f>
              <c:strCache>
                <c:ptCount val="2"/>
                <c:pt idx="0">
                  <c:v>ESPAÑA</c:v>
                </c:pt>
                <c:pt idx="1">
                  <c:v>C. DE MADRID</c:v>
                </c:pt>
              </c:strCache>
            </c:strRef>
          </c:cat>
          <c:val>
            <c:numRef>
              <c:f>Hoja1!$F$2:$F$5</c:f>
              <c:numCache>
                <c:formatCode>#,##0</c:formatCode>
                <c:ptCount val="4"/>
                <c:pt idx="0">
                  <c:v>14393565</c:v>
                </c:pt>
                <c:pt idx="1">
                  <c:v>3545488</c:v>
                </c:pt>
              </c:numCache>
            </c:numRef>
          </c:val>
          <c:extLst>
            <c:ext xmlns:c16="http://schemas.microsoft.com/office/drawing/2014/chart" uri="{C3380CC4-5D6E-409C-BE32-E72D297353CC}">
              <c16:uniqueId val="{00000004-718A-4458-9C6B-CA6707D27CC0}"/>
            </c:ext>
          </c:extLst>
        </c:ser>
        <c:ser>
          <c:idx val="5"/>
          <c:order val="5"/>
          <c:tx>
            <c:strRef>
              <c:f>Hoja1!$G$1</c:f>
              <c:strCache>
                <c:ptCount val="1"/>
                <c:pt idx="0">
                  <c:v>2018</c:v>
                </c:pt>
              </c:strCache>
            </c:strRef>
          </c:tx>
          <c:spPr>
            <a:solidFill>
              <a:schemeClr val="accent6"/>
            </a:solidFill>
            <a:ln>
              <a:noFill/>
            </a:ln>
            <a:effectLst/>
          </c:spPr>
          <c:invertIfNegative val="0"/>
          <c:cat>
            <c:strRef>
              <c:f>Hoja1!$A$2:$A$5</c:f>
              <c:strCache>
                <c:ptCount val="2"/>
                <c:pt idx="0">
                  <c:v>ESPAÑA</c:v>
                </c:pt>
                <c:pt idx="1">
                  <c:v>C. DE MADRID</c:v>
                </c:pt>
              </c:strCache>
            </c:strRef>
          </c:cat>
          <c:val>
            <c:numRef>
              <c:f>Hoja1!$G$2:$G$5</c:f>
              <c:numCache>
                <c:formatCode>#,##0</c:formatCode>
                <c:ptCount val="4"/>
                <c:pt idx="0">
                  <c:v>19258970</c:v>
                </c:pt>
                <c:pt idx="1">
                  <c:v>4504541</c:v>
                </c:pt>
              </c:numCache>
            </c:numRef>
          </c:val>
          <c:extLst>
            <c:ext xmlns:c16="http://schemas.microsoft.com/office/drawing/2014/chart" uri="{C3380CC4-5D6E-409C-BE32-E72D297353CC}">
              <c16:uniqueId val="{00000005-718A-4458-9C6B-CA6707D27CC0}"/>
            </c:ext>
          </c:extLst>
        </c:ser>
        <c:ser>
          <c:idx val="6"/>
          <c:order val="6"/>
          <c:tx>
            <c:strRef>
              <c:f>Hoja1!$H$1</c:f>
              <c:strCache>
                <c:ptCount val="1"/>
                <c:pt idx="0">
                  <c:v>2019</c:v>
                </c:pt>
              </c:strCache>
            </c:strRef>
          </c:tx>
          <c:spPr>
            <a:solidFill>
              <a:schemeClr val="accent1">
                <a:lumMod val="60000"/>
              </a:schemeClr>
            </a:solidFill>
            <a:ln>
              <a:noFill/>
            </a:ln>
            <a:effectLst/>
          </c:spPr>
          <c:invertIfNegative val="0"/>
          <c:cat>
            <c:strRef>
              <c:f>Hoja1!$A$2:$A$5</c:f>
              <c:strCache>
                <c:ptCount val="2"/>
                <c:pt idx="0">
                  <c:v>ESPAÑA</c:v>
                </c:pt>
                <c:pt idx="1">
                  <c:v>C. DE MADRID</c:v>
                </c:pt>
              </c:strCache>
            </c:strRef>
          </c:cat>
          <c:val>
            <c:numRef>
              <c:f>Hoja1!$H$2:$H$5</c:f>
              <c:numCache>
                <c:formatCode>#,##0</c:formatCode>
                <c:ptCount val="4"/>
                <c:pt idx="0">
                  <c:v>17375152</c:v>
                </c:pt>
                <c:pt idx="1">
                  <c:v>2043425</c:v>
                </c:pt>
              </c:numCache>
            </c:numRef>
          </c:val>
          <c:extLst>
            <c:ext xmlns:c16="http://schemas.microsoft.com/office/drawing/2014/chart" uri="{C3380CC4-5D6E-409C-BE32-E72D297353CC}">
              <c16:uniqueId val="{00000006-718A-4458-9C6B-CA6707D27CC0}"/>
            </c:ext>
          </c:extLst>
        </c:ser>
        <c:ser>
          <c:idx val="7"/>
          <c:order val="7"/>
          <c:tx>
            <c:strRef>
              <c:f>Hoja1!$I$1</c:f>
              <c:strCache>
                <c:ptCount val="1"/>
                <c:pt idx="0">
                  <c:v>2020</c:v>
                </c:pt>
              </c:strCache>
            </c:strRef>
          </c:tx>
          <c:spPr>
            <a:solidFill>
              <a:schemeClr val="accent2">
                <a:lumMod val="60000"/>
              </a:schemeClr>
            </a:solidFill>
            <a:ln>
              <a:noFill/>
            </a:ln>
            <a:effectLst/>
          </c:spPr>
          <c:invertIfNegative val="0"/>
          <c:cat>
            <c:strRef>
              <c:f>Hoja1!$A$2:$A$5</c:f>
              <c:strCache>
                <c:ptCount val="2"/>
                <c:pt idx="0">
                  <c:v>ESPAÑA</c:v>
                </c:pt>
                <c:pt idx="1">
                  <c:v>C. DE MADRID</c:v>
                </c:pt>
              </c:strCache>
            </c:strRef>
          </c:cat>
          <c:val>
            <c:numRef>
              <c:f>Hoja1!$I$2:$I$5</c:f>
              <c:numCache>
                <c:formatCode>#,##0</c:formatCode>
                <c:ptCount val="4"/>
                <c:pt idx="0">
                  <c:v>5111017</c:v>
                </c:pt>
                <c:pt idx="1">
                  <c:v>977700</c:v>
                </c:pt>
              </c:numCache>
            </c:numRef>
          </c:val>
          <c:extLst>
            <c:ext xmlns:c16="http://schemas.microsoft.com/office/drawing/2014/chart" uri="{C3380CC4-5D6E-409C-BE32-E72D297353CC}">
              <c16:uniqueId val="{00000007-718A-4458-9C6B-CA6707D27CC0}"/>
            </c:ext>
          </c:extLst>
        </c:ser>
        <c:ser>
          <c:idx val="8"/>
          <c:order val="8"/>
          <c:tx>
            <c:strRef>
              <c:f>Hoja1!$J$1</c:f>
              <c:strCache>
                <c:ptCount val="1"/>
                <c:pt idx="0">
                  <c:v>2021</c:v>
                </c:pt>
              </c:strCache>
            </c:strRef>
          </c:tx>
          <c:spPr>
            <a:solidFill>
              <a:schemeClr val="accent3">
                <a:lumMod val="60000"/>
              </a:schemeClr>
            </a:solidFill>
            <a:ln>
              <a:noFill/>
            </a:ln>
            <a:effectLst/>
          </c:spPr>
          <c:invertIfNegative val="0"/>
          <c:cat>
            <c:strRef>
              <c:f>Hoja1!$A$2:$A$5</c:f>
              <c:strCache>
                <c:ptCount val="2"/>
                <c:pt idx="0">
                  <c:v>ESPAÑA</c:v>
                </c:pt>
                <c:pt idx="1">
                  <c:v>C. DE MADRID</c:v>
                </c:pt>
              </c:strCache>
            </c:strRef>
          </c:cat>
          <c:val>
            <c:numRef>
              <c:f>Hoja1!$J$2:$J$5</c:f>
              <c:numCache>
                <c:formatCode>#,##0</c:formatCode>
                <c:ptCount val="4"/>
                <c:pt idx="0">
                  <c:v>4803959</c:v>
                </c:pt>
                <c:pt idx="1">
                  <c:v>157057</c:v>
                </c:pt>
              </c:numCache>
            </c:numRef>
          </c:val>
          <c:extLst>
            <c:ext xmlns:c16="http://schemas.microsoft.com/office/drawing/2014/chart" uri="{C3380CC4-5D6E-409C-BE32-E72D297353CC}">
              <c16:uniqueId val="{00000008-718A-4458-9C6B-CA6707D27CC0}"/>
            </c:ext>
          </c:extLst>
        </c:ser>
        <c:dLbls>
          <c:showLegendKey val="0"/>
          <c:showVal val="0"/>
          <c:showCatName val="0"/>
          <c:showSerName val="0"/>
          <c:showPercent val="0"/>
          <c:showBubbleSize val="0"/>
        </c:dLbls>
        <c:gapWidth val="219"/>
        <c:overlap val="-27"/>
        <c:axId val="713496271"/>
        <c:axId val="713506671"/>
      </c:barChart>
      <c:catAx>
        <c:axId val="713496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13506671"/>
        <c:crosses val="autoZero"/>
        <c:auto val="1"/>
        <c:lblAlgn val="ctr"/>
        <c:lblOffset val="100"/>
        <c:noMultiLvlLbl val="0"/>
      </c:catAx>
      <c:valAx>
        <c:axId val="7135066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7134962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42AC37-7265-42D8-8A39-B3B4D1129D4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E02FFCB6-6D2D-4C50-B93E-1CBA2683B4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58B07550-7310-4B37-81FA-4554429A00D8}"/>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861FDF4D-9FA6-4748-8CD6-881C7DBF93F3}"/>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A290234D-606E-4AE5-B541-5C748EEAD5B3}"/>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56039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B1E3D-1687-497A-BC0B-2C024AF58631}"/>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3564F2-5D02-4C7B-8490-38A6F545887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48406B3-5AE3-456B-9446-466B2272DAD9}"/>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FC6B26C4-6573-49F7-A94D-2F9D691CD853}"/>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C31A0A11-DD72-4874-BF29-177B0D9C8777}"/>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9839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5BDAAD3-C289-4044-842D-43360F87F7E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92A664F-A447-42C3-BF5C-9CD41504046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723D80B-F716-4A7B-8585-0FCD8BABE4F8}"/>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A98DD688-23E6-4FB5-B1D4-6369FA9A0CEB}"/>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E64CEAF3-E627-4192-BA1E-315CD7F41A5B}"/>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31558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F7F73-5F00-496D-8F4A-8BCB2764489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A738634-C7E6-4EB9-B0AA-CF8C1D21B94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80998C1-E4F5-4204-91A2-7D51A1360407}"/>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06E2A8F6-5EB8-43BB-BA90-2473501058C9}"/>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16EEB0AA-8764-4A03-B57E-5CBECD068B00}"/>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9028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3A4C5-0D87-4904-BF1D-B204688D394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6A36293-9261-4338-A013-6540997C9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8508A6F-B35B-4EBB-A3F6-46325C54694E}"/>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BCDCEDF9-5232-4E93-A29D-2AF9522B2677}"/>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1038291A-BE90-445B-ACAB-C99EC15EBF0B}"/>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71700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5E59FE-9824-46DE-8BA4-27682EC4404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A52E84C-4985-462F-BE1E-0F89B7BF922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E486FBE-518A-4B7D-9967-3B52A0C47CB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109E56FC-BE6D-425F-99AF-1A2D47124FD3}"/>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6" name="Marcador de pie de página 5">
            <a:extLst>
              <a:ext uri="{FF2B5EF4-FFF2-40B4-BE49-F238E27FC236}">
                <a16:creationId xmlns:a16="http://schemas.microsoft.com/office/drawing/2014/main" id="{ADC4ED43-E322-4727-8772-C10E6A6A45C8}"/>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D189B586-15DB-4F41-B374-D5521FE470DF}"/>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06466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C4979-CF51-4555-9079-ABC0820A5D8E}"/>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55450DA-4930-40DA-8FF5-4895A8500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68D5404-E705-454D-BBDF-9176362B52C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1D7E1B93-1E77-4DAE-8809-BE1FD00D8A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631312-7AF8-4EAE-B6A9-DDBF76D9B8D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477429B-C1B6-4CF5-92D7-A9CAB76C8C09}"/>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8" name="Marcador de pie de página 7">
            <a:extLst>
              <a:ext uri="{FF2B5EF4-FFF2-40B4-BE49-F238E27FC236}">
                <a16:creationId xmlns:a16="http://schemas.microsoft.com/office/drawing/2014/main" id="{1BE1688B-424D-4F68-8176-AF340D031730}"/>
              </a:ext>
            </a:extLst>
          </p:cNvPr>
          <p:cNvSpPr>
            <a:spLocks noGrp="1"/>
          </p:cNvSpPr>
          <p:nvPr>
            <p:ph type="ftr" sz="quarter" idx="11"/>
          </p:nvPr>
        </p:nvSpPr>
        <p:spPr/>
        <p:txBody>
          <a:bodyPr/>
          <a:lstStyle/>
          <a:p>
            <a:endParaRPr lang="es-ES" dirty="0"/>
          </a:p>
        </p:txBody>
      </p:sp>
      <p:sp>
        <p:nvSpPr>
          <p:cNvPr id="9" name="Marcador de número de diapositiva 8">
            <a:extLst>
              <a:ext uri="{FF2B5EF4-FFF2-40B4-BE49-F238E27FC236}">
                <a16:creationId xmlns:a16="http://schemas.microsoft.com/office/drawing/2014/main" id="{1480AA42-F975-4DD2-A628-B906B5A70A6A}"/>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276452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70A2F5-C19D-4821-99EF-1728B0344D4C}"/>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D56FCBB-EC23-490A-95C6-92B988DF8893}"/>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4" name="Marcador de pie de página 3">
            <a:extLst>
              <a:ext uri="{FF2B5EF4-FFF2-40B4-BE49-F238E27FC236}">
                <a16:creationId xmlns:a16="http://schemas.microsoft.com/office/drawing/2014/main" id="{D8A293A4-AC38-43CD-B5FE-82037CEAA8B8}"/>
              </a:ext>
            </a:extLst>
          </p:cNvPr>
          <p:cNvSpPr>
            <a:spLocks noGrp="1"/>
          </p:cNvSpPr>
          <p:nvPr>
            <p:ph type="ftr" sz="quarter" idx="11"/>
          </p:nvPr>
        </p:nvSpPr>
        <p:spPr/>
        <p:txBody>
          <a:bodyPr/>
          <a:lstStyle/>
          <a:p>
            <a:endParaRPr lang="es-ES" dirty="0"/>
          </a:p>
        </p:txBody>
      </p:sp>
      <p:sp>
        <p:nvSpPr>
          <p:cNvPr id="5" name="Marcador de número de diapositiva 4">
            <a:extLst>
              <a:ext uri="{FF2B5EF4-FFF2-40B4-BE49-F238E27FC236}">
                <a16:creationId xmlns:a16="http://schemas.microsoft.com/office/drawing/2014/main" id="{ABF4B928-348F-4250-BA82-800037062345}"/>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390819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76CCB4-DDC3-4664-A6FC-EACA9AE5FA5A}"/>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3" name="Marcador de pie de página 2">
            <a:extLst>
              <a:ext uri="{FF2B5EF4-FFF2-40B4-BE49-F238E27FC236}">
                <a16:creationId xmlns:a16="http://schemas.microsoft.com/office/drawing/2014/main" id="{B5134A82-952C-4C6D-8DCB-62F09337EFEE}"/>
              </a:ext>
            </a:extLst>
          </p:cNvPr>
          <p:cNvSpPr>
            <a:spLocks noGrp="1"/>
          </p:cNvSpPr>
          <p:nvPr>
            <p:ph type="ftr" sz="quarter" idx="11"/>
          </p:nvPr>
        </p:nvSpPr>
        <p:spPr/>
        <p:txBody>
          <a:bodyPr/>
          <a:lstStyle/>
          <a:p>
            <a:endParaRPr lang="es-ES" dirty="0"/>
          </a:p>
        </p:txBody>
      </p:sp>
      <p:sp>
        <p:nvSpPr>
          <p:cNvPr id="4" name="Marcador de número de diapositiva 3">
            <a:extLst>
              <a:ext uri="{FF2B5EF4-FFF2-40B4-BE49-F238E27FC236}">
                <a16:creationId xmlns:a16="http://schemas.microsoft.com/office/drawing/2014/main" id="{73921EF2-3E4E-4CA4-9487-0E4694C1A698}"/>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96179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7790CF-5429-410A-8D2B-6C5481F3DB2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D0A0A77-4328-4F54-B0C9-8E02E21BF0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4BE377A2-F391-49B6-9802-06EA76221F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BCA8021-21B8-4AC0-A19A-96A042B80A2E}"/>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6" name="Marcador de pie de página 5">
            <a:extLst>
              <a:ext uri="{FF2B5EF4-FFF2-40B4-BE49-F238E27FC236}">
                <a16:creationId xmlns:a16="http://schemas.microsoft.com/office/drawing/2014/main" id="{9713BEB7-CDB6-411D-91ED-BC706957DFDF}"/>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E80F66C3-4B12-4337-9E5B-6301CDAFE969}"/>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303368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60077C-BA52-4D73-9EF3-1E9DD4CF39A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FE1716A2-46A8-47FC-9716-A987D1A70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a:extLst>
              <a:ext uri="{FF2B5EF4-FFF2-40B4-BE49-F238E27FC236}">
                <a16:creationId xmlns:a16="http://schemas.microsoft.com/office/drawing/2014/main" id="{8021B38A-39C7-4D9C-94E0-A4E9D46E4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9118D51-2830-4398-9ACC-F11951CAA6AC}"/>
              </a:ext>
            </a:extLst>
          </p:cNvPr>
          <p:cNvSpPr>
            <a:spLocks noGrp="1"/>
          </p:cNvSpPr>
          <p:nvPr>
            <p:ph type="dt" sz="half" idx="10"/>
          </p:nvPr>
        </p:nvSpPr>
        <p:spPr/>
        <p:txBody>
          <a:bodyPr/>
          <a:lstStyle/>
          <a:p>
            <a:fld id="{F916D913-7BD5-49C6-BDDB-CB8F125F9040}" type="datetimeFigureOut">
              <a:rPr lang="es-ES" smtClean="0"/>
              <a:t>27/09/2022</a:t>
            </a:fld>
            <a:endParaRPr lang="es-ES" dirty="0"/>
          </a:p>
        </p:txBody>
      </p:sp>
      <p:sp>
        <p:nvSpPr>
          <p:cNvPr id="6" name="Marcador de pie de página 5">
            <a:extLst>
              <a:ext uri="{FF2B5EF4-FFF2-40B4-BE49-F238E27FC236}">
                <a16:creationId xmlns:a16="http://schemas.microsoft.com/office/drawing/2014/main" id="{2F435DCB-9DA7-49FE-9539-18154BAE67FA}"/>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4A9D7E5E-6C70-438E-9379-D8C8EB42D74D}"/>
              </a:ext>
            </a:extLst>
          </p:cNvPr>
          <p:cNvSpPr>
            <a:spLocks noGrp="1"/>
          </p:cNvSpPr>
          <p:nvPr>
            <p:ph type="sldNum" sz="quarter" idx="12"/>
          </p:nvPr>
        </p:nvSpPr>
        <p:spPr/>
        <p:txBody>
          <a:bodyPr/>
          <a:lstStyle/>
          <a:p>
            <a:fld id="{7517E1F5-0B4F-4C94-A9E0-0990505339A9}" type="slidenum">
              <a:rPr lang="es-ES" smtClean="0"/>
              <a:t>‹Nº›</a:t>
            </a:fld>
            <a:endParaRPr lang="es-ES" dirty="0"/>
          </a:p>
        </p:txBody>
      </p:sp>
    </p:spTree>
    <p:extLst>
      <p:ext uri="{BB962C8B-B14F-4D97-AF65-F5344CB8AC3E}">
        <p14:creationId xmlns:p14="http://schemas.microsoft.com/office/powerpoint/2010/main" val="1681976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87E1B3-313C-41A7-B54D-6294CD9E94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2F0D76C-CA4C-47C8-B92D-2CA05D42B5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E874AA0-390A-4615-B303-2A4079A68A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6D913-7BD5-49C6-BDDB-CB8F125F9040}" type="datetimeFigureOut">
              <a:rPr lang="es-ES" smtClean="0"/>
              <a:t>27/09/2022</a:t>
            </a:fld>
            <a:endParaRPr lang="es-ES" dirty="0"/>
          </a:p>
        </p:txBody>
      </p:sp>
      <p:sp>
        <p:nvSpPr>
          <p:cNvPr id="5" name="Marcador de pie de página 4">
            <a:extLst>
              <a:ext uri="{FF2B5EF4-FFF2-40B4-BE49-F238E27FC236}">
                <a16:creationId xmlns:a16="http://schemas.microsoft.com/office/drawing/2014/main" id="{89D3125A-A713-4094-8A86-749BFD867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a:extLst>
              <a:ext uri="{FF2B5EF4-FFF2-40B4-BE49-F238E27FC236}">
                <a16:creationId xmlns:a16="http://schemas.microsoft.com/office/drawing/2014/main" id="{44D61D59-90DF-409D-A72F-AB4069DD19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7E1F5-0B4F-4C94-A9E0-0990505339A9}" type="slidenum">
              <a:rPr lang="es-ES" smtClean="0"/>
              <a:t>‹Nº›</a:t>
            </a:fld>
            <a:endParaRPr lang="es-ES" dirty="0"/>
          </a:p>
        </p:txBody>
      </p:sp>
    </p:spTree>
    <p:extLst>
      <p:ext uri="{BB962C8B-B14F-4D97-AF65-F5344CB8AC3E}">
        <p14:creationId xmlns:p14="http://schemas.microsoft.com/office/powerpoint/2010/main" val="3319349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FD4FDF-AF6E-4862-A02F-7610AE831BE9}"/>
              </a:ext>
            </a:extLst>
          </p:cNvPr>
          <p:cNvSpPr>
            <a:spLocks noGrp="1"/>
          </p:cNvSpPr>
          <p:nvPr>
            <p:ph type="ctrTitle"/>
          </p:nvPr>
        </p:nvSpPr>
        <p:spPr>
          <a:xfrm>
            <a:off x="1524000" y="0"/>
            <a:ext cx="9144000" cy="3509963"/>
          </a:xfrm>
        </p:spPr>
        <p:txBody>
          <a:bodyPr>
            <a:normAutofit fontScale="90000"/>
          </a:bodyPr>
          <a:lstStyle/>
          <a:p>
            <a:pPr algn="just"/>
            <a:r>
              <a:rPr lang="es-ES" b="1" dirty="0"/>
              <a:t>La crisis de la jurisdicción social: alternativas</a:t>
            </a:r>
            <a:br>
              <a:rPr lang="es-ES" b="1" dirty="0"/>
            </a:br>
            <a:r>
              <a:rPr lang="es-ES" b="1" dirty="0"/>
              <a:t>Encuentro interterritorial de la mediación laboral (Madrid 6 y 7 de octubre de 2022</a:t>
            </a:r>
          </a:p>
        </p:txBody>
      </p:sp>
      <p:sp>
        <p:nvSpPr>
          <p:cNvPr id="3" name="Subtítulo 2">
            <a:extLst>
              <a:ext uri="{FF2B5EF4-FFF2-40B4-BE49-F238E27FC236}">
                <a16:creationId xmlns:a16="http://schemas.microsoft.com/office/drawing/2014/main" id="{3F6ECDA0-1E20-4281-966B-A5713435FDB0}"/>
              </a:ext>
            </a:extLst>
          </p:cNvPr>
          <p:cNvSpPr>
            <a:spLocks noGrp="1"/>
          </p:cNvSpPr>
          <p:nvPr>
            <p:ph type="subTitle" idx="1"/>
          </p:nvPr>
        </p:nvSpPr>
        <p:spPr/>
        <p:txBody>
          <a:bodyPr/>
          <a:lstStyle/>
          <a:p>
            <a:r>
              <a:rPr lang="es-ES" dirty="0"/>
              <a:t>Ricardo Bodas Martín</a:t>
            </a:r>
          </a:p>
          <a:p>
            <a:r>
              <a:rPr lang="es-ES" dirty="0"/>
              <a:t>Magistrado Sala Cuarta del Tribunal Supremo</a:t>
            </a:r>
          </a:p>
        </p:txBody>
      </p:sp>
    </p:spTree>
    <p:extLst>
      <p:ext uri="{BB962C8B-B14F-4D97-AF65-F5344CB8AC3E}">
        <p14:creationId xmlns:p14="http://schemas.microsoft.com/office/powerpoint/2010/main" val="32174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5CC56A-7D37-328E-693D-669B967ABA54}"/>
              </a:ext>
            </a:extLst>
          </p:cNvPr>
          <p:cNvSpPr>
            <a:spLocks noGrp="1"/>
          </p:cNvSpPr>
          <p:nvPr>
            <p:ph type="title"/>
          </p:nvPr>
        </p:nvSpPr>
        <p:spPr>
          <a:xfrm>
            <a:off x="0" y="1"/>
            <a:ext cx="12192000" cy="681036"/>
          </a:xfrm>
        </p:spPr>
        <p:txBody>
          <a:bodyPr>
            <a:normAutofit fontScale="90000"/>
          </a:bodyPr>
          <a:lstStyle/>
          <a:p>
            <a:r>
              <a:rPr lang="es-ES" b="1" dirty="0"/>
              <a:t>El relato sobre la falta de medios materiales y personales</a:t>
            </a:r>
          </a:p>
        </p:txBody>
      </p:sp>
      <p:sp>
        <p:nvSpPr>
          <p:cNvPr id="3" name="Marcador de contenido 2">
            <a:extLst>
              <a:ext uri="{FF2B5EF4-FFF2-40B4-BE49-F238E27FC236}">
                <a16:creationId xmlns:a16="http://schemas.microsoft.com/office/drawing/2014/main" id="{9CED511B-0BD4-18D3-FE84-E85B4EEB8E1B}"/>
              </a:ext>
            </a:extLst>
          </p:cNvPr>
          <p:cNvSpPr>
            <a:spLocks noGrp="1"/>
          </p:cNvSpPr>
          <p:nvPr>
            <p:ph idx="1"/>
          </p:nvPr>
        </p:nvSpPr>
        <p:spPr>
          <a:xfrm>
            <a:off x="0" y="681037"/>
            <a:ext cx="12192000" cy="6176962"/>
          </a:xfrm>
        </p:spPr>
        <p:txBody>
          <a:bodyPr>
            <a:normAutofit fontScale="92500" lnSpcReduction="20000"/>
          </a:bodyPr>
          <a:lstStyle/>
          <a:p>
            <a:pPr algn="just"/>
            <a:r>
              <a:rPr lang="es-ES" dirty="0"/>
              <a:t>Es criterio general que la acumulación de asuntos y el retraso generalizado de la administración de justicia trae causa en la falta de medios materiales y personales.</a:t>
            </a:r>
          </a:p>
          <a:p>
            <a:pPr algn="just"/>
            <a:r>
              <a:rPr lang="es-ES" dirty="0"/>
              <a:t>Dicha afirmación no se ha probado jamás. Se basa en que la acumulación de asuntos es tan grande que solo puede resolverse con la creación de más y más órganos judiciales.</a:t>
            </a:r>
          </a:p>
          <a:p>
            <a:pPr algn="just"/>
            <a:r>
              <a:rPr lang="es-ES" dirty="0"/>
              <a:t>La jornada anual neta se ha fijado en 1404 horas (Res. 15-7-2005 SE Justicia) y se obtiene de restar a las 1625 h. anuales, 67, 5 h. de moscosos y 153 h. de formación.</a:t>
            </a:r>
          </a:p>
          <a:p>
            <a:pPr algn="just"/>
            <a:r>
              <a:rPr lang="es-ES" dirty="0"/>
              <a:t>Los módulos de dedicación de cada órgano judicial (art. 8 Ley 15/2003) se basan en un acuerdo de la CP de 2010, apoyado en un informe de la Inspección, toda vez que los nuevos módulos de 2013 fueron anulados por STS (3ª) 9-10-14, r. 497/2013. Se utiliza para el reconocimiento de compatibilidades y en el régimen disciplinario.</a:t>
            </a:r>
          </a:p>
          <a:p>
            <a:pPr algn="just"/>
            <a:r>
              <a:rPr lang="es-ES" dirty="0"/>
              <a:t>Dichos módulos son más exigentes que los establecidos por el Reglamento 2/2018, que ha supuesto que la mayoría de la carrera judicial perciba retribución variable, convirtiéndose, de este modo, en retribución ordinaria. No obstante, fue recurrido y desestimado el recurso (TS (3ª) 9-7-20, r. 46/19).</a:t>
            </a:r>
          </a:p>
          <a:p>
            <a:pPr algn="just"/>
            <a:r>
              <a:rPr lang="es-ES" dirty="0"/>
              <a:t>Se pretende reducir, aun más los objetivos, con base a la salud laboral de un modo general y abstracto (SAN 7-2-22, r. 251/17).</a:t>
            </a:r>
          </a:p>
          <a:p>
            <a:pPr algn="just"/>
            <a:r>
              <a:rPr lang="es-ES" dirty="0"/>
              <a:t>En el CGPJ no hay un registro operativo de comisiones de servicio sin revelación de funciones. Tampoco de compatibilidades autorizadas, lo que impide su control.</a:t>
            </a:r>
          </a:p>
        </p:txBody>
      </p:sp>
    </p:spTree>
    <p:extLst>
      <p:ext uri="{BB962C8B-B14F-4D97-AF65-F5344CB8AC3E}">
        <p14:creationId xmlns:p14="http://schemas.microsoft.com/office/powerpoint/2010/main" val="991115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8300D5-416D-C166-DD41-8AD4208A142C}"/>
              </a:ext>
            </a:extLst>
          </p:cNvPr>
          <p:cNvSpPr>
            <a:spLocks noGrp="1"/>
          </p:cNvSpPr>
          <p:nvPr>
            <p:ph type="title"/>
          </p:nvPr>
        </p:nvSpPr>
        <p:spPr>
          <a:xfrm>
            <a:off x="0" y="1"/>
            <a:ext cx="12192000" cy="513707"/>
          </a:xfrm>
        </p:spPr>
        <p:txBody>
          <a:bodyPr>
            <a:normAutofit fontScale="90000"/>
          </a:bodyPr>
          <a:lstStyle/>
          <a:p>
            <a:pPr algn="just"/>
            <a:r>
              <a:rPr lang="es-ES" b="1" dirty="0"/>
              <a:t>El régimen de compatibilidades de jueces y magistrados</a:t>
            </a:r>
          </a:p>
        </p:txBody>
      </p:sp>
      <p:sp>
        <p:nvSpPr>
          <p:cNvPr id="3" name="Marcador de contenido 2">
            <a:extLst>
              <a:ext uri="{FF2B5EF4-FFF2-40B4-BE49-F238E27FC236}">
                <a16:creationId xmlns:a16="http://schemas.microsoft.com/office/drawing/2014/main" id="{9A39F61F-E0A5-49E9-3959-D79001C93C8F}"/>
              </a:ext>
            </a:extLst>
          </p:cNvPr>
          <p:cNvSpPr>
            <a:spLocks noGrp="1"/>
          </p:cNvSpPr>
          <p:nvPr>
            <p:ph idx="1"/>
          </p:nvPr>
        </p:nvSpPr>
        <p:spPr>
          <a:xfrm>
            <a:off x="-1" y="513708"/>
            <a:ext cx="12191999" cy="6344291"/>
          </a:xfrm>
        </p:spPr>
        <p:txBody>
          <a:bodyPr>
            <a:normAutofit fontScale="55000" lnSpcReduction="20000"/>
          </a:bodyPr>
          <a:lstStyle/>
          <a:p>
            <a:pPr algn="just"/>
            <a:r>
              <a:rPr lang="es-ES" dirty="0"/>
              <a:t>Incompatibilidad con todo empleo, profesión o cargo retribuido, salvo la docencia, investigación jurídica y la producción y creación literaria, artística, científica y técnica, así como las publicaciones derivadas de aquéllas, siempre que no se originen como consecuencia de una relación de empleo o de prestación de servicios  (art. 389.5 LOPJ).                                                                                                                                                                                                                                                                                             </a:t>
            </a:r>
          </a:p>
          <a:p>
            <a:pPr algn="just"/>
            <a:r>
              <a:rPr lang="es-ES" dirty="0"/>
              <a:t>Los jueces y magistrados no necesitan autorización o reconocimiento de compatibilidad para realizar las funciones, listadas en el art. 19 de la Ley 53/1984, cuando concurran los requisitos para cada caso concreto. Caso contrario, se necesitará autorización o reconocimiento de compatibilidad (art. 343 Reglamento 2/2011) a) Las derivadas de la Administración del patrimonio personal o familiar, sin perjuicio de lo dispuesto en el artículo 12 de la presente Ley. b) La dirección de seminarios o el dictado de cursos o conferencias en Centros oficiales destinados a la formación de funcionarios o profesorado, cuando no tenga carácter permanente o habitual ni supongan más de setenta y cinco horas al año, así como la preparación para el acceso a la función pública en los casos y forma que reglamentariamente se determine. c) La participación en Tribunales calificadores de pruebas selectivas para ingreso en las Administraciones Públicas. d) La participación del personal docente en exámenes, pruebas o evaluaciones distintas de las que habitualmente les correspondan, en la forma reglamentariamente establecida. e) El ejercicio del cargo de Presidente, Vocal o miembro de Juntas rectoras de Mutualidades o Patronatos de Funcionarios, siempre que no sea retribuido. f) La producción y creación literaria, artística, científica y técnica, así como las publicaciones derivadas de aquéllas, siempre que no se originen como consecuencia de una relación de empleo o de prestación de servicios. g) La participación ocasional en coloquios y programas en cualquier medio de comunicación social; y h) La colaboración y la asistencia ocasional a Congresos, seminarios, conferencias o cursos de carácter profesional. </a:t>
            </a:r>
          </a:p>
          <a:p>
            <a:pPr algn="just"/>
            <a:r>
              <a:rPr lang="es-ES" dirty="0"/>
              <a:t>Se requerirá autorización o reconocimiento de compatibilidad para el ejercicio de la docencia en centros públicos, así como la investigación jurídica y la producción y creación literaria, artística, científica y técnica y las publicaciones derivadas de aquéllas, cuando su desempeño supere las 75 horas anuales (arts. 327 y 335 RCJ). Sucede lo mismo con la preparación para el acceso a la función pública (art. 344 RCJ).</a:t>
            </a:r>
          </a:p>
          <a:p>
            <a:pPr algn="just"/>
            <a:r>
              <a:rPr lang="es-ES" dirty="0"/>
              <a:t>Es requisito constitutivo que haya informe favorable del servicio de inspección, que permita valorar si el órgano judicial requiere una atención preferente por parte de su titular, en atención al retraso que fuera imputable al juez o magistrado solicitante (art. 337 RCJ).</a:t>
            </a:r>
          </a:p>
          <a:p>
            <a:pPr algn="just"/>
            <a:r>
              <a:rPr lang="es-ES" dirty="0"/>
              <a:t>La docencia privada deberá ser autorizada y, siempre que la misma se desempeñe en régimen de tiempo parcial y con duración determinada (art. 340.1 RCJ). No se admitirá, si se ha concedido una compatibilidad para actividad pública y la suma de ambas jornadas es igual o superior a la jornada máxima de las AAPP (art. 340.2 RCJ).                                                                                                                                                             </a:t>
            </a:r>
          </a:p>
          <a:p>
            <a:pPr algn="just"/>
            <a:r>
              <a:rPr lang="es-ES" dirty="0"/>
              <a:t>En todo caso, solo se autorizarán compatibilidades para actividades fuera de las horas de audiencia (art. 329.1 RCJ), ni afectará al deber de asistencia al despacho oficial, ni justificará, en modo alguno, el retraso en el trámite o resolución de los asuntos, vistas o juicios ni la negligencia o descuido en el desempeño de las obligaciones propias del cargo (art. 329.2 RCJ).</a:t>
            </a:r>
          </a:p>
          <a:p>
            <a:pPr marL="0" indent="0" algn="just">
              <a:buNone/>
            </a:pPr>
            <a:endParaRPr lang="es-ES" dirty="0"/>
          </a:p>
        </p:txBody>
      </p:sp>
    </p:spTree>
    <p:extLst>
      <p:ext uri="{BB962C8B-B14F-4D97-AF65-F5344CB8AC3E}">
        <p14:creationId xmlns:p14="http://schemas.microsoft.com/office/powerpoint/2010/main" val="410627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21AEA8-74D0-047A-2F99-EE85567D9935}"/>
              </a:ext>
            </a:extLst>
          </p:cNvPr>
          <p:cNvSpPr>
            <a:spLocks noGrp="1"/>
          </p:cNvSpPr>
          <p:nvPr>
            <p:ph type="title"/>
          </p:nvPr>
        </p:nvSpPr>
        <p:spPr>
          <a:xfrm>
            <a:off x="0" y="1"/>
            <a:ext cx="12192000" cy="681036"/>
          </a:xfrm>
        </p:spPr>
        <p:txBody>
          <a:bodyPr>
            <a:normAutofit fontScale="90000"/>
          </a:bodyPr>
          <a:lstStyle/>
          <a:p>
            <a:r>
              <a:rPr lang="es-ES" b="1" dirty="0"/>
              <a:t>La  necesaria reducción de la litigiosidad</a:t>
            </a:r>
          </a:p>
        </p:txBody>
      </p:sp>
      <p:sp>
        <p:nvSpPr>
          <p:cNvPr id="3" name="Marcador de contenido 2">
            <a:extLst>
              <a:ext uri="{FF2B5EF4-FFF2-40B4-BE49-F238E27FC236}">
                <a16:creationId xmlns:a16="http://schemas.microsoft.com/office/drawing/2014/main" id="{CE30C707-A0EB-22E4-0247-62C327FD1CF4}"/>
              </a:ext>
            </a:extLst>
          </p:cNvPr>
          <p:cNvSpPr>
            <a:spLocks noGrp="1"/>
          </p:cNvSpPr>
          <p:nvPr>
            <p:ph idx="1"/>
          </p:nvPr>
        </p:nvSpPr>
        <p:spPr>
          <a:xfrm>
            <a:off x="0" y="681037"/>
            <a:ext cx="12192000" cy="6176962"/>
          </a:xfrm>
        </p:spPr>
        <p:txBody>
          <a:bodyPr>
            <a:normAutofit fontScale="85000" lnSpcReduction="20000"/>
          </a:bodyPr>
          <a:lstStyle/>
          <a:p>
            <a:pPr algn="just"/>
            <a:r>
              <a:rPr lang="es-ES" dirty="0"/>
              <a:t>Fomentar la utilización responsable de la jurisdicción. Evitar las suspensiones.</a:t>
            </a:r>
          </a:p>
          <a:p>
            <a:pPr algn="just"/>
            <a:r>
              <a:rPr lang="es-ES" dirty="0"/>
              <a:t>La obligatoria autocontención (fomentar las fórmulas de autocomposición y desistir cuando la pretensión se convierta en insostenible). La generalización de la querulancia liquidará a corto plazo a la jurisdicción social.</a:t>
            </a:r>
          </a:p>
          <a:p>
            <a:pPr algn="just"/>
            <a:r>
              <a:rPr lang="es-ES" dirty="0"/>
              <a:t>Las pretensiones insostenibles deben comportar la correspondiente sanción de temeridad.</a:t>
            </a:r>
          </a:p>
          <a:p>
            <a:pPr algn="just"/>
            <a:r>
              <a:rPr lang="es-ES" dirty="0"/>
              <a:t>Al igual que el letrado de oficio está obligado a manifestar que la pretensión es insostenible, los letrados y g. sociales deben advertírselo a sus clientes y hacerlo constar en la hora de encargo (arts. 14 y 18.1 anteproyecto L. Defensa), de manera que, cuando no lo hagan así, deberían ser ellos quienes asuman el coste de la temeridad y no sus clientes.</a:t>
            </a:r>
          </a:p>
          <a:p>
            <a:pPr algn="just"/>
            <a:r>
              <a:rPr lang="es-ES" dirty="0"/>
              <a:t>Promocionar el derecho colectivo y, de manera decidida, las sentencias colectivas de condena.</a:t>
            </a:r>
          </a:p>
          <a:p>
            <a:pPr algn="just"/>
            <a:r>
              <a:rPr lang="es-ES" dirty="0"/>
              <a:t>Promocionar la acumulación de acciones, procesos y recursos.</a:t>
            </a:r>
          </a:p>
          <a:p>
            <a:pPr algn="just"/>
            <a:r>
              <a:rPr lang="es-ES" dirty="0"/>
              <a:t>Los Colegios Profesionales deberían protocolizar los mecanismos necesarios para asegurar dichas acumulaciones, especialmente en los recursos.</a:t>
            </a:r>
          </a:p>
          <a:p>
            <a:pPr algn="just"/>
            <a:r>
              <a:rPr lang="es-ES" dirty="0"/>
              <a:t>Anticipar la aportación de pruebas documentales y periciales.</a:t>
            </a:r>
          </a:p>
          <a:p>
            <a:pPr algn="just"/>
            <a:r>
              <a:rPr lang="es-ES" dirty="0"/>
              <a:t>Cumplir escrupulosamente lo mandado en el art. 85.6 LRJS.</a:t>
            </a:r>
          </a:p>
          <a:p>
            <a:pPr algn="just"/>
            <a:r>
              <a:rPr lang="es-ES" dirty="0"/>
              <a:t>Reducir la duración de las vistas, especialmente las colectivas, donde debe coordinarse la defensa de las pretensiones comunes, mediante la división ordenada del trabajo, evitando tediosas e inútiles repeticiones.</a:t>
            </a:r>
          </a:p>
        </p:txBody>
      </p:sp>
    </p:spTree>
    <p:extLst>
      <p:ext uri="{BB962C8B-B14F-4D97-AF65-F5344CB8AC3E}">
        <p14:creationId xmlns:p14="http://schemas.microsoft.com/office/powerpoint/2010/main" val="241184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6D1C-F4D5-4607-8155-0E32F6F75226}"/>
              </a:ext>
            </a:extLst>
          </p:cNvPr>
          <p:cNvSpPr>
            <a:spLocks noGrp="1"/>
          </p:cNvSpPr>
          <p:nvPr>
            <p:ph type="title"/>
          </p:nvPr>
        </p:nvSpPr>
        <p:spPr>
          <a:xfrm>
            <a:off x="0" y="1"/>
            <a:ext cx="12192000" cy="681036"/>
          </a:xfrm>
        </p:spPr>
        <p:txBody>
          <a:bodyPr>
            <a:normAutofit/>
          </a:bodyPr>
          <a:lstStyle/>
          <a:p>
            <a:pPr algn="just"/>
            <a:r>
              <a:rPr lang="es-ES" sz="2800" b="1" dirty="0"/>
              <a:t>EL PAPEL DE LA C. PARITARIA EN LA SOLUCIÓN DE LOS CONFLICTOS INDIVIDUALES</a:t>
            </a:r>
          </a:p>
        </p:txBody>
      </p:sp>
      <p:sp>
        <p:nvSpPr>
          <p:cNvPr id="3" name="Marcador de contenido 2">
            <a:extLst>
              <a:ext uri="{FF2B5EF4-FFF2-40B4-BE49-F238E27FC236}">
                <a16:creationId xmlns:a16="http://schemas.microsoft.com/office/drawing/2014/main" id="{F0B3E317-46EA-4A93-B633-7501BE27D8DC}"/>
              </a:ext>
            </a:extLst>
          </p:cNvPr>
          <p:cNvSpPr>
            <a:spLocks noGrp="1"/>
          </p:cNvSpPr>
          <p:nvPr>
            <p:ph idx="1"/>
          </p:nvPr>
        </p:nvSpPr>
        <p:spPr>
          <a:xfrm>
            <a:off x="-1" y="681037"/>
            <a:ext cx="12191999" cy="6176962"/>
          </a:xfrm>
        </p:spPr>
        <p:txBody>
          <a:bodyPr>
            <a:normAutofit fontScale="85000" lnSpcReduction="20000"/>
          </a:bodyPr>
          <a:lstStyle/>
          <a:p>
            <a:pPr algn="just"/>
            <a:r>
              <a:rPr lang="es-ES" dirty="0"/>
              <a:t>Las CP deben jugar un papel decisivo en la resolución de litigios colectivos, especialmente en los conflictos de flexibilidad interna y externa y no ser un simple trámite.</a:t>
            </a:r>
          </a:p>
          <a:p>
            <a:pPr algn="just"/>
            <a:r>
              <a:rPr lang="es-ES" dirty="0"/>
              <a:t>Los procedimientos de solución de conflictos a que se refiere el art. 91 ET, serán aplicables a las controversias de carácter individual, cuando las partes expresamente se sometan a ellos (art. 91.5 ET).</a:t>
            </a:r>
          </a:p>
          <a:p>
            <a:pPr algn="just"/>
            <a:r>
              <a:rPr lang="es-ES" dirty="0"/>
              <a:t>El art. 4.6 VI ASAC no incluye la solución de conflictos individuales, pero subraya que, podrán someterse a los procedimientos previstos por acuerdos suscritos, o que puedan suscribirse, en los distintos ámbitos autonómicos, o que estén establecidos en los convenios colectivos de aplicación.</a:t>
            </a:r>
          </a:p>
          <a:p>
            <a:pPr algn="just"/>
            <a:r>
              <a:rPr lang="es-ES" dirty="0"/>
              <a:t>Consiguientemente, nada impide que, en los convenios colectivos o acuerdos sectoriales puedan establecer órganos específicos de mediación o arbitraje, que podrán integrarse en el SIMA, previo acuerdo de su Comisión de Seguimiento, hechas las comprobaciones pertinentes, así como el cumplimiento de los requisitos previstos en el artículo siguiente por parte de las personas mediadoras y se establezcan procedimientos para la solución de los conflictos individuales, en cuyo caso la comisión paritaria podrá convertirse en órgano de mediación o arbitraje. Cuando se acuerde así, la CP deberá delegar en un máximo de tres miembros (art. 6 VI ASAC).</a:t>
            </a:r>
          </a:p>
          <a:p>
            <a:pPr algn="just"/>
            <a:r>
              <a:rPr lang="es-ES" dirty="0"/>
              <a:t>Una fórmula factible, en estos supuestos, es que el tercero dirimente rote anualmente, asegurando, de este modo, que los acuerdos garanticen los principios de buena fe y de seguridad jurídica.</a:t>
            </a:r>
          </a:p>
          <a:p>
            <a:pPr algn="just"/>
            <a:endParaRPr lang="es-ES" dirty="0"/>
          </a:p>
        </p:txBody>
      </p:sp>
    </p:spTree>
    <p:extLst>
      <p:ext uri="{BB962C8B-B14F-4D97-AF65-F5344CB8AC3E}">
        <p14:creationId xmlns:p14="http://schemas.microsoft.com/office/powerpoint/2010/main" val="3713156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046BE-8822-407F-BDBF-1F3DCF5734D7}"/>
              </a:ext>
            </a:extLst>
          </p:cNvPr>
          <p:cNvSpPr>
            <a:spLocks noGrp="1"/>
          </p:cNvSpPr>
          <p:nvPr>
            <p:ph type="title"/>
          </p:nvPr>
        </p:nvSpPr>
        <p:spPr>
          <a:xfrm>
            <a:off x="0" y="1"/>
            <a:ext cx="12192000" cy="681036"/>
          </a:xfrm>
        </p:spPr>
        <p:txBody>
          <a:bodyPr>
            <a:normAutofit/>
          </a:bodyPr>
          <a:lstStyle/>
          <a:p>
            <a:pPr algn="just"/>
            <a:r>
              <a:rPr lang="es-ES" sz="2800" b="1" dirty="0"/>
              <a:t>La ejecución colectiva de los títulos colectivos de condena y su escasa utilización</a:t>
            </a:r>
          </a:p>
        </p:txBody>
      </p:sp>
      <p:sp>
        <p:nvSpPr>
          <p:cNvPr id="3" name="Marcador de contenido 2">
            <a:extLst>
              <a:ext uri="{FF2B5EF4-FFF2-40B4-BE49-F238E27FC236}">
                <a16:creationId xmlns:a16="http://schemas.microsoft.com/office/drawing/2014/main" id="{05B7567D-F3C1-4380-9C38-6F1A85D81772}"/>
              </a:ext>
            </a:extLst>
          </p:cNvPr>
          <p:cNvSpPr>
            <a:spLocks noGrp="1"/>
          </p:cNvSpPr>
          <p:nvPr>
            <p:ph idx="1"/>
          </p:nvPr>
        </p:nvSpPr>
        <p:spPr>
          <a:xfrm>
            <a:off x="0" y="681037"/>
            <a:ext cx="12192000" cy="6176962"/>
          </a:xfrm>
        </p:spPr>
        <p:txBody>
          <a:bodyPr>
            <a:normAutofit fontScale="70000" lnSpcReduction="20000"/>
          </a:bodyPr>
          <a:lstStyle/>
          <a:p>
            <a:pPr algn="just"/>
            <a:r>
              <a:rPr lang="es-ES" dirty="0"/>
              <a:t>La admisión de títulos colectivos de condena, con arreglo a los arts. 157.1.a y 160.3 LRJS y su ejecución colectiva vía art. 247 LRJS, supuso una auténtica revolución en las relaciones colectivas de trabajo y su generalización habría supuesto un paso de gigante para la solución definitiva de los conflictos colectivos. Dicha alternativa habría aliviado geométricamente la sobrecarga de asuntos individuales en los JS.</a:t>
            </a:r>
          </a:p>
          <a:p>
            <a:pPr algn="just"/>
            <a:r>
              <a:rPr lang="es-ES" dirty="0"/>
              <a:t>Lamentablemente, la iniciativa ha constituido un fracaso relativo, puesto que la mayoría de demandas colectivas incumple los requisitos necesarios para que la sentencia sea de condena, lo cual comporta que la mayoría de sentencias colectivas sean declarativas (TS 9-6-15, r. 25/14 y 17-4-18, r. 345/16; TS 24-9-20, r. 228/18; TSJ Cat. 18-2-21, r. 4464/20 y 26-1-22, r. 4513/21; TSJ C. Val. 31-3-21, r. 911/20; TSJ Ast. 30-6-20, r. 2070/19; TSJ C y M 14-1-22, r. 16/21 y TSJ P.V. 23-9-21, r. 1513/21). </a:t>
            </a:r>
          </a:p>
          <a:p>
            <a:pPr algn="just"/>
            <a:r>
              <a:rPr lang="es-ES" dirty="0"/>
              <a:t>Por el contrario, cuando cumplen las exigencias LRJS art.160.3, sí cabe su ejecución colectiva (TS 2-3-16, r, 153/15; TSJ Galicia 18-10-2018, r. 2181/2018; TSJ Burgos de 11-02-2019, r. 955/2018; TSJ Galicia 18-2-19, r. 4689/19; TSJ Madrid 16-12-2019, r. 656/2019 y 19-1-21, r. 1059/21; TS 22-2-18, r. 16/17; TS 27-9-18, r. 44/18; TSJ Extre. 21-2-22, r. 884/21; TSJ C y M 31-3-22, r. 213/22 y 5-4-22, r. 602/21).</a:t>
            </a:r>
          </a:p>
          <a:p>
            <a:pPr algn="just"/>
            <a:r>
              <a:rPr lang="es-ES" dirty="0"/>
              <a:t>Se ha excepcionado, no obstante, la ejecución de las sentencias, que declaren la nulidad del despido colectivo (art. 247.2 LRJS), porque se trata de sentencias de condena (TS 20-04-2015, r. 354/14) y se considera que su ejecución es fácil de instrumentar en el incidente del art. 247.1.f LRJS (TS 8-4-16, rec. 285/14; TS 23-03-2017, rec. 150/16; TSJ Extremadura 17-6-20, r. 164/20). Así, se ha reiterado que, “en condiciones normales la ejecución colectiva de las sentencias, que declaran la nulidad de un despido colectivo, pueden llevarse a cabo a través de las previsiones del artículo 247 LRJS integrando su indicaciones en este tipo de supuestos en los que los elementos que se consideran imprescindibles en la ejecución de los conflictos colectivos no se hallan presentes: “</a:t>
            </a:r>
            <a:r>
              <a:rPr lang="es-ES" b="1" dirty="0"/>
              <a:t>Todo ello referido, claro es, a la propia existencia de la obligación contenida en el título ejecutivo: la readmisión o a las circunstancias trascendentales que pudieran tener relevancia directa en el cumplimiento de la obligación que se ejecuta…”</a:t>
            </a:r>
            <a:r>
              <a:rPr lang="es-ES" dirty="0"/>
              <a:t> (TS 17-6-2020, rec. 124/2018).</a:t>
            </a:r>
          </a:p>
        </p:txBody>
      </p:sp>
    </p:spTree>
    <p:extLst>
      <p:ext uri="{BB962C8B-B14F-4D97-AF65-F5344CB8AC3E}">
        <p14:creationId xmlns:p14="http://schemas.microsoft.com/office/powerpoint/2010/main" val="1542240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87CF2-A03C-096B-F265-793B975BEF25}"/>
              </a:ext>
            </a:extLst>
          </p:cNvPr>
          <p:cNvSpPr>
            <a:spLocks noGrp="1"/>
          </p:cNvSpPr>
          <p:nvPr>
            <p:ph type="title"/>
          </p:nvPr>
        </p:nvSpPr>
        <p:spPr>
          <a:xfrm>
            <a:off x="0" y="1"/>
            <a:ext cx="12192000" cy="681036"/>
          </a:xfrm>
        </p:spPr>
        <p:txBody>
          <a:bodyPr>
            <a:noAutofit/>
          </a:bodyPr>
          <a:lstStyle/>
          <a:p>
            <a:pPr algn="just"/>
            <a:r>
              <a:rPr lang="es-ES" sz="3200" b="1" dirty="0"/>
              <a:t>Dos vías de solución de los conflictos colectivos: La necesaria interactuación</a:t>
            </a:r>
          </a:p>
        </p:txBody>
      </p:sp>
      <p:sp>
        <p:nvSpPr>
          <p:cNvPr id="3" name="Marcador de contenido 2">
            <a:extLst>
              <a:ext uri="{FF2B5EF4-FFF2-40B4-BE49-F238E27FC236}">
                <a16:creationId xmlns:a16="http://schemas.microsoft.com/office/drawing/2014/main" id="{EF5BB680-1706-4A1C-F843-198EECCA4F56}"/>
              </a:ext>
            </a:extLst>
          </p:cNvPr>
          <p:cNvSpPr>
            <a:spLocks noGrp="1"/>
          </p:cNvSpPr>
          <p:nvPr>
            <p:ph idx="1"/>
          </p:nvPr>
        </p:nvSpPr>
        <p:spPr>
          <a:xfrm>
            <a:off x="-1" y="681037"/>
            <a:ext cx="12191999" cy="6176962"/>
          </a:xfrm>
        </p:spPr>
        <p:txBody>
          <a:bodyPr>
            <a:normAutofit fontScale="62500" lnSpcReduction="20000"/>
          </a:bodyPr>
          <a:lstStyle/>
          <a:p>
            <a:pPr algn="just"/>
            <a:r>
              <a:rPr lang="es-ES" dirty="0"/>
              <a:t>La autocomposición, mediante la solución negociada y acordada de los conflictos colectivos pretende ser una alternativa real a la solución jurisdiccional, superando la subalternidad, que la situaba como una simple vía previa a la solución definitiva (jurisdiccional) del conflicto.</a:t>
            </a:r>
          </a:p>
          <a:p>
            <a:pPr algn="just"/>
            <a:r>
              <a:rPr lang="es-ES" dirty="0"/>
              <a:t>Se trata de dos vías claramente diferenciadas, cuyas dinámicas, para la solución de los conflictos colectivos, son totalmente diferentes.</a:t>
            </a:r>
          </a:p>
          <a:p>
            <a:pPr algn="just"/>
            <a:r>
              <a:rPr lang="es-ES" dirty="0"/>
              <a:t>En la vía judicial un tercero dirime los conflictos, decidiendo a quien corresponde la posición victoriosa y a quien la perdedora.</a:t>
            </a:r>
          </a:p>
          <a:p>
            <a:pPr algn="just"/>
            <a:r>
              <a:rPr lang="es-ES" dirty="0"/>
              <a:t>En la vía negociadora, los contendientes, ayudados por el mediador, buscan denominadores comunes, cuyo objetivo es resolver el conflicto con acuerdo, lo cual comportará que ambas partes deban negociar de buena fe, lo cual requiere que estén dispuestas a remover sus posiciones iniciales.</a:t>
            </a:r>
          </a:p>
          <a:p>
            <a:pPr algn="just"/>
            <a:r>
              <a:rPr lang="es-ES" dirty="0"/>
              <a:t>Para alcanzar ese objetivo, el mediador debe poner sobre la mesa los pros y contras de cada una de las propuestas hasta alcanzar aquella que sintetice las posiciones de las partes: iniciativas tendentes a estimular la actividad negociadora y sugerir el desarrollo de sus contenidos.</a:t>
            </a:r>
          </a:p>
          <a:p>
            <a:pPr algn="just"/>
            <a:r>
              <a:rPr lang="es-ES" dirty="0"/>
              <a:t>En general, ambas vías viven de espaldas entre sí. La jurisdicción desconoce las fórmulas negociadoras, utilizadas durante la mediación sin acuerdo y el SIMA y los mediadores, que no las partes, desconocen las propuestas, realizadas por las partes en la conciliación ante los LAJ o el órgano judicial, así como las condiciones alcanzadas en conciliación ante los órganos jurisdiccionales, lo que comporta un despilfarro totalmente injustificado para la capacidad negociadora de unos y otros.</a:t>
            </a:r>
          </a:p>
          <a:p>
            <a:pPr algn="just"/>
            <a:r>
              <a:rPr lang="es-ES" dirty="0"/>
              <a:t>El art. 17.3 VI ASAC impide que las experiencias negociadoras, efectuadas en el SIMA, sean aprovechadas en la jurisdicción.</a:t>
            </a:r>
          </a:p>
          <a:p>
            <a:pPr algn="just"/>
            <a:r>
              <a:rPr lang="es-ES" dirty="0"/>
              <a:t>El desconocimiento de las conciliaciones, alcanzadas ante la jurisdicción y las técnicas utilizadas, empobrece, a su vez, al modelo negociador del SIMA.</a:t>
            </a:r>
          </a:p>
          <a:p>
            <a:pPr algn="just"/>
            <a:r>
              <a:rPr lang="es-ES" dirty="0"/>
              <a:t>Sería útil que el SIMA y las Salas de lo Social de los TSJ y la AN formalicen un convenio, que permita enriquecer la experiencia negociadora de ambas instituciones, sin que sea necesario divulgar el nombre de las partes intervinientes, salvo que ellas lo acepten expresamente.</a:t>
            </a:r>
          </a:p>
        </p:txBody>
      </p:sp>
    </p:spTree>
    <p:extLst>
      <p:ext uri="{BB962C8B-B14F-4D97-AF65-F5344CB8AC3E}">
        <p14:creationId xmlns:p14="http://schemas.microsoft.com/office/powerpoint/2010/main" val="2356657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D3036-FD87-2BB6-57D9-212D333BBFE5}"/>
              </a:ext>
            </a:extLst>
          </p:cNvPr>
          <p:cNvSpPr>
            <a:spLocks noGrp="1"/>
          </p:cNvSpPr>
          <p:nvPr>
            <p:ph type="title"/>
          </p:nvPr>
        </p:nvSpPr>
        <p:spPr>
          <a:xfrm>
            <a:off x="0" y="1"/>
            <a:ext cx="12192000" cy="681036"/>
          </a:xfrm>
        </p:spPr>
        <p:txBody>
          <a:bodyPr>
            <a:noAutofit/>
          </a:bodyPr>
          <a:lstStyle/>
          <a:p>
            <a:pPr algn="just"/>
            <a:r>
              <a:rPr lang="es-ES" sz="3200" b="1" dirty="0"/>
              <a:t>La puesta en valor de la mediación como instrumento básico para la alternativa de solución autónoma de los conflictos colectivos</a:t>
            </a:r>
          </a:p>
        </p:txBody>
      </p:sp>
      <p:sp>
        <p:nvSpPr>
          <p:cNvPr id="3" name="Marcador de contenido 2">
            <a:extLst>
              <a:ext uri="{FF2B5EF4-FFF2-40B4-BE49-F238E27FC236}">
                <a16:creationId xmlns:a16="http://schemas.microsoft.com/office/drawing/2014/main" id="{22B22AC9-94B8-D164-4188-A2D62D9F813C}"/>
              </a:ext>
            </a:extLst>
          </p:cNvPr>
          <p:cNvSpPr>
            <a:spLocks noGrp="1"/>
          </p:cNvSpPr>
          <p:nvPr>
            <p:ph idx="1"/>
          </p:nvPr>
        </p:nvSpPr>
        <p:spPr>
          <a:xfrm>
            <a:off x="-1" y="681037"/>
            <a:ext cx="12191999" cy="6176962"/>
          </a:xfrm>
        </p:spPr>
        <p:txBody>
          <a:bodyPr>
            <a:normAutofit fontScale="70000" lnSpcReduction="20000"/>
          </a:bodyPr>
          <a:lstStyle/>
          <a:p>
            <a:pPr algn="just"/>
            <a:r>
              <a:rPr lang="es-ES" dirty="0"/>
              <a:t>La mediación debe convertirse en la principal herramienta para la prevención y solución de los conflictos colectivos mediante la negociación colectiva.</a:t>
            </a:r>
          </a:p>
          <a:p>
            <a:pPr algn="just"/>
            <a:r>
              <a:rPr lang="es-ES" dirty="0"/>
              <a:t>Alcanzar ese objetivo requiere que el procedimiento de mediación reúna las características siguientes:</a:t>
            </a:r>
          </a:p>
          <a:p>
            <a:pPr algn="just"/>
            <a:r>
              <a:rPr lang="es-ES" dirty="0"/>
              <a:t>Procedimiento ágil, rápido y eficaz. Será eficaz, si resuelve coherente y motivadamente todas las controversias y si sienta las bases para asegurar su cumplimiento.</a:t>
            </a:r>
          </a:p>
          <a:p>
            <a:pPr algn="just"/>
            <a:r>
              <a:rPr lang="es-ES" dirty="0"/>
              <a:t>Potenciar su cercanía a las empresas y a las personas trabajadoras.</a:t>
            </a:r>
          </a:p>
          <a:p>
            <a:pPr algn="just"/>
            <a:r>
              <a:rPr lang="es-ES" dirty="0"/>
              <a:t>Favorecer que los mediadores gocen de la confianza de las partes, fomentando su especialización sectorial y empresarial.</a:t>
            </a:r>
          </a:p>
          <a:p>
            <a:pPr algn="just"/>
            <a:r>
              <a:rPr lang="es-ES" dirty="0"/>
              <a:t>Para ello deberán garantizar: imparcialidad, disponibilidad, dedicación, conocimiento de la realidad empresarial y de las p. trabajadoras y un alto nivel técnico.</a:t>
            </a:r>
          </a:p>
          <a:p>
            <a:pPr algn="just"/>
            <a:r>
              <a:rPr lang="es-ES" dirty="0"/>
              <a:t>Los principios rectores: gratuidad, celeridad, audiencia de partes, imparcialidad y contradicción (art. 10 VI ASAC).</a:t>
            </a:r>
          </a:p>
          <a:p>
            <a:pPr algn="just"/>
            <a:r>
              <a:rPr lang="es-ES" dirty="0"/>
              <a:t>Fomentarán comunicación para ayudar al acuerdo, moderarán el debate, concediendo las intervenciones precisas, asegurando en todo caso, el derecho de audiencia, igualdad y contradicción, sin que se produzca indefensión (art. 17.2 VI ASAC).</a:t>
            </a:r>
          </a:p>
          <a:p>
            <a:pPr algn="just"/>
            <a:r>
              <a:rPr lang="es-ES" dirty="0"/>
              <a:t>Formularán propuestas para la solución del conflicto, incluida su sumisión a arbitraje (art. 17.3 VI ASAC).</a:t>
            </a:r>
          </a:p>
          <a:p>
            <a:pPr algn="just"/>
            <a:r>
              <a:rPr lang="es-ES" dirty="0"/>
              <a:t>CAPITALIZAR LA EXPERIENCIA SIMA: será exigible, para ello, disponer de una información actualizada de sectores y empresas, así como su historial de negociación, para lo cual es muy importante disponer del histórico de las decisiones de interpretación y aplicación de las comisiones paritarias sectoriales y empresariales.</a:t>
            </a:r>
          </a:p>
          <a:p>
            <a:pPr algn="just"/>
            <a:r>
              <a:rPr lang="es-ES" dirty="0"/>
              <a:t>También es necesario interactuar con la jurisdicción, para lo cual sería oportuno disponer de una auténtica base de datos, que sistematice las soluciones alcanzadas en conciliación ante los LAJ, o el órgano judicial, así como las resoluciones jurisdiccionales, lo que va a ser especialmente útil en conflictos interpretativos y/o aplicativos, así como en el control de legalidad.</a:t>
            </a:r>
          </a:p>
          <a:p>
            <a:pPr algn="just"/>
            <a:endParaRPr lang="es-ES" dirty="0"/>
          </a:p>
        </p:txBody>
      </p:sp>
    </p:spTree>
    <p:extLst>
      <p:ext uri="{BB962C8B-B14F-4D97-AF65-F5344CB8AC3E}">
        <p14:creationId xmlns:p14="http://schemas.microsoft.com/office/powerpoint/2010/main" val="2238005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F48F48-E325-4B70-9D96-0CD583A0206C}"/>
              </a:ext>
            </a:extLst>
          </p:cNvPr>
          <p:cNvSpPr>
            <a:spLocks noGrp="1"/>
          </p:cNvSpPr>
          <p:nvPr>
            <p:ph type="title"/>
          </p:nvPr>
        </p:nvSpPr>
        <p:spPr/>
        <p:txBody>
          <a:bodyPr/>
          <a:lstStyle/>
          <a:p>
            <a:r>
              <a:rPr lang="es-ES" dirty="0"/>
              <a:t>FIN DE LA PRESENTACIÓN</a:t>
            </a:r>
          </a:p>
        </p:txBody>
      </p:sp>
      <p:sp>
        <p:nvSpPr>
          <p:cNvPr id="3" name="Marcador de contenido 2">
            <a:extLst>
              <a:ext uri="{FF2B5EF4-FFF2-40B4-BE49-F238E27FC236}">
                <a16:creationId xmlns:a16="http://schemas.microsoft.com/office/drawing/2014/main" id="{D081A353-DF19-487A-9233-4709A5BE5B03}"/>
              </a:ext>
            </a:extLst>
          </p:cNvPr>
          <p:cNvSpPr>
            <a:spLocks noGrp="1"/>
          </p:cNvSpPr>
          <p:nvPr>
            <p:ph idx="1"/>
          </p:nvPr>
        </p:nvSpPr>
        <p:spPr/>
        <p:txBody>
          <a:bodyPr/>
          <a:lstStyle/>
          <a:p>
            <a:pPr marL="0" indent="0" algn="ctr">
              <a:buNone/>
            </a:pPr>
            <a:r>
              <a:rPr lang="es-ES" dirty="0"/>
              <a:t>MUCHAS GRACIAS POR SU ATENCIÓN</a:t>
            </a:r>
          </a:p>
        </p:txBody>
      </p:sp>
    </p:spTree>
    <p:extLst>
      <p:ext uri="{BB962C8B-B14F-4D97-AF65-F5344CB8AC3E}">
        <p14:creationId xmlns:p14="http://schemas.microsoft.com/office/powerpoint/2010/main" val="288075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332466-D9DC-4778-96A5-5F61A51F60F1}"/>
              </a:ext>
            </a:extLst>
          </p:cNvPr>
          <p:cNvSpPr>
            <a:spLocks noGrp="1"/>
          </p:cNvSpPr>
          <p:nvPr>
            <p:ph type="title"/>
          </p:nvPr>
        </p:nvSpPr>
        <p:spPr>
          <a:xfrm>
            <a:off x="0" y="1"/>
            <a:ext cx="12192000" cy="681036"/>
          </a:xfrm>
        </p:spPr>
        <p:txBody>
          <a:bodyPr>
            <a:noAutofit/>
          </a:bodyPr>
          <a:lstStyle/>
          <a:p>
            <a:pPr algn="just"/>
            <a:r>
              <a:rPr lang="es-ES" sz="3200" b="1" dirty="0"/>
              <a:t>El éxito de la jurisdicción social como presupuesto de la subalternidad de la solución negociada de los conflictos</a:t>
            </a:r>
          </a:p>
        </p:txBody>
      </p:sp>
      <p:sp>
        <p:nvSpPr>
          <p:cNvPr id="3" name="Marcador de contenido 2">
            <a:extLst>
              <a:ext uri="{FF2B5EF4-FFF2-40B4-BE49-F238E27FC236}">
                <a16:creationId xmlns:a16="http://schemas.microsoft.com/office/drawing/2014/main" id="{685C5AB1-0AA0-4CB5-9839-B3140C997E99}"/>
              </a:ext>
            </a:extLst>
          </p:cNvPr>
          <p:cNvSpPr>
            <a:spLocks noGrp="1"/>
          </p:cNvSpPr>
          <p:nvPr>
            <p:ph idx="1"/>
          </p:nvPr>
        </p:nvSpPr>
        <p:spPr>
          <a:xfrm>
            <a:off x="-1" y="681036"/>
            <a:ext cx="12191999" cy="6176963"/>
          </a:xfrm>
        </p:spPr>
        <p:txBody>
          <a:bodyPr>
            <a:normAutofit lnSpcReduction="10000"/>
          </a:bodyPr>
          <a:lstStyle/>
          <a:p>
            <a:pPr algn="just"/>
            <a:r>
              <a:rPr lang="es-ES" dirty="0"/>
              <a:t>El éxito de la jurisdicción social ha limitado en gran medida el despliegue mayoritario de la solución negociada de los litigios laborales, especialmente de los conflictos colectivos.</a:t>
            </a:r>
          </a:p>
          <a:p>
            <a:pPr algn="just"/>
            <a:r>
              <a:rPr lang="es-ES" dirty="0"/>
              <a:t>Dicho éxito se justifica razonablemente, porque la jurisdicción ha asegurado históricamente </a:t>
            </a:r>
            <a:r>
              <a:rPr lang="es-ES" b="1" dirty="0"/>
              <a:t>inmediación, rapidez, gratuidad </a:t>
            </a:r>
            <a:r>
              <a:rPr lang="es-ES" dirty="0"/>
              <a:t>y un nivel de calidad aceptable en la fase declarativa. No así en la ejecutiva, toda vez que, salvo supuestos excepcionales, las sentencias colectivas no eran ejecutables colectivamente (TS 17-4-2018, r. 345/16 y 8-2-2022, r. 20/2020) y las ejecuciones individuales se han dilatado tradicionalmente.</a:t>
            </a:r>
          </a:p>
          <a:p>
            <a:pPr algn="just"/>
            <a:r>
              <a:rPr lang="es-ES" dirty="0"/>
              <a:t>De este modo, los interlocutores sociales han cedido su derecho de primogenitura, han aparcado las soluciones autónomas y han elegido mayoritariamente las heterónomas.</a:t>
            </a:r>
          </a:p>
          <a:p>
            <a:pPr algn="just"/>
            <a:r>
              <a:rPr lang="es-ES" dirty="0"/>
              <a:t>La elección mayoritaria de la vía contenciosa, particularmente en materia colectiva, en la que se ha eludido normalmente la promoción de pretensiones de condena, impidiendo su ejecución colectiva, ha contribuido decisivamente a la quiebra de la jurisdicción social.</a:t>
            </a:r>
          </a:p>
          <a:p>
            <a:pPr marL="0" indent="0" algn="just">
              <a:buNone/>
            </a:pPr>
            <a:endParaRPr lang="es-ES" dirty="0"/>
          </a:p>
        </p:txBody>
      </p:sp>
    </p:spTree>
    <p:extLst>
      <p:ext uri="{BB962C8B-B14F-4D97-AF65-F5344CB8AC3E}">
        <p14:creationId xmlns:p14="http://schemas.microsoft.com/office/powerpoint/2010/main" val="2931486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2188C0-B52F-6F4A-A5CD-14159725895C}"/>
              </a:ext>
            </a:extLst>
          </p:cNvPr>
          <p:cNvSpPr>
            <a:spLocks noGrp="1"/>
          </p:cNvSpPr>
          <p:nvPr>
            <p:ph type="title"/>
          </p:nvPr>
        </p:nvSpPr>
        <p:spPr>
          <a:xfrm>
            <a:off x="0" y="1"/>
            <a:ext cx="12192000" cy="801383"/>
          </a:xfrm>
        </p:spPr>
        <p:txBody>
          <a:bodyPr/>
          <a:lstStyle/>
          <a:p>
            <a:pPr algn="just"/>
            <a:r>
              <a:rPr lang="es-ES" dirty="0"/>
              <a:t>La relevancia de las conciliaciones ante el SMAC</a:t>
            </a:r>
          </a:p>
        </p:txBody>
      </p:sp>
      <p:pic>
        <p:nvPicPr>
          <p:cNvPr id="5" name="Marcador de contenido 4">
            <a:extLst>
              <a:ext uri="{FF2B5EF4-FFF2-40B4-BE49-F238E27FC236}">
                <a16:creationId xmlns:a16="http://schemas.microsoft.com/office/drawing/2014/main" id="{353AB457-9B47-573B-7178-B505C495154C}"/>
              </a:ext>
            </a:extLst>
          </p:cNvPr>
          <p:cNvPicPr>
            <a:picLocks noGrp="1" noChangeAspect="1"/>
          </p:cNvPicPr>
          <p:nvPr>
            <p:ph idx="1"/>
          </p:nvPr>
        </p:nvPicPr>
        <p:blipFill>
          <a:blip r:embed="rId2"/>
          <a:stretch>
            <a:fillRect/>
          </a:stretch>
        </p:blipFill>
        <p:spPr>
          <a:xfrm>
            <a:off x="647114" y="576775"/>
            <a:ext cx="10363200" cy="1807698"/>
          </a:xfrm>
        </p:spPr>
      </p:pic>
      <p:graphicFrame>
        <p:nvGraphicFramePr>
          <p:cNvPr id="11" name="Tabla 10">
            <a:extLst>
              <a:ext uri="{FF2B5EF4-FFF2-40B4-BE49-F238E27FC236}">
                <a16:creationId xmlns:a16="http://schemas.microsoft.com/office/drawing/2014/main" id="{2CA9D69C-13CE-B14B-507D-720E325B2ECD}"/>
              </a:ext>
            </a:extLst>
          </p:cNvPr>
          <p:cNvGraphicFramePr>
            <a:graphicFrameLocks noGrp="1"/>
          </p:cNvGraphicFramePr>
          <p:nvPr>
            <p:extLst>
              <p:ext uri="{D42A27DB-BD31-4B8C-83A1-F6EECF244321}">
                <p14:modId xmlns:p14="http://schemas.microsoft.com/office/powerpoint/2010/main" val="3289833503"/>
              </p:ext>
            </p:extLst>
          </p:nvPr>
        </p:nvGraphicFramePr>
        <p:xfrm>
          <a:off x="647115" y="2574388"/>
          <a:ext cx="10363201" cy="1800664"/>
        </p:xfrm>
        <a:graphic>
          <a:graphicData uri="http://schemas.openxmlformats.org/drawingml/2006/table">
            <a:tbl>
              <a:tblPr firstRow="1" firstCol="1" bandRow="1">
                <a:tableStyleId>{5C22544A-7EE6-4342-B048-85BDC9FD1C3A}</a:tableStyleId>
              </a:tblPr>
              <a:tblGrid>
                <a:gridCol w="1094613">
                  <a:extLst>
                    <a:ext uri="{9D8B030D-6E8A-4147-A177-3AD203B41FA5}">
                      <a16:colId xmlns:a16="http://schemas.microsoft.com/office/drawing/2014/main" val="2499502974"/>
                    </a:ext>
                  </a:extLst>
                </a:gridCol>
                <a:gridCol w="1053895">
                  <a:extLst>
                    <a:ext uri="{9D8B030D-6E8A-4147-A177-3AD203B41FA5}">
                      <a16:colId xmlns:a16="http://schemas.microsoft.com/office/drawing/2014/main" val="1965199448"/>
                    </a:ext>
                  </a:extLst>
                </a:gridCol>
                <a:gridCol w="1476210">
                  <a:extLst>
                    <a:ext uri="{9D8B030D-6E8A-4147-A177-3AD203B41FA5}">
                      <a16:colId xmlns:a16="http://schemas.microsoft.com/office/drawing/2014/main" val="2101792502"/>
                    </a:ext>
                  </a:extLst>
                </a:gridCol>
                <a:gridCol w="1476210">
                  <a:extLst>
                    <a:ext uri="{9D8B030D-6E8A-4147-A177-3AD203B41FA5}">
                      <a16:colId xmlns:a16="http://schemas.microsoft.com/office/drawing/2014/main" val="1532643016"/>
                    </a:ext>
                  </a:extLst>
                </a:gridCol>
                <a:gridCol w="805807">
                  <a:extLst>
                    <a:ext uri="{9D8B030D-6E8A-4147-A177-3AD203B41FA5}">
                      <a16:colId xmlns:a16="http://schemas.microsoft.com/office/drawing/2014/main" val="3264833115"/>
                    </a:ext>
                  </a:extLst>
                </a:gridCol>
                <a:gridCol w="1208240">
                  <a:extLst>
                    <a:ext uri="{9D8B030D-6E8A-4147-A177-3AD203B41FA5}">
                      <a16:colId xmlns:a16="http://schemas.microsoft.com/office/drawing/2014/main" val="2688122271"/>
                    </a:ext>
                  </a:extLst>
                </a:gridCol>
                <a:gridCol w="1208240">
                  <a:extLst>
                    <a:ext uri="{9D8B030D-6E8A-4147-A177-3AD203B41FA5}">
                      <a16:colId xmlns:a16="http://schemas.microsoft.com/office/drawing/2014/main" val="4162290947"/>
                    </a:ext>
                  </a:extLst>
                </a:gridCol>
                <a:gridCol w="1069994">
                  <a:extLst>
                    <a:ext uri="{9D8B030D-6E8A-4147-A177-3AD203B41FA5}">
                      <a16:colId xmlns:a16="http://schemas.microsoft.com/office/drawing/2014/main" val="3694437683"/>
                    </a:ext>
                  </a:extLst>
                </a:gridCol>
                <a:gridCol w="969992">
                  <a:extLst>
                    <a:ext uri="{9D8B030D-6E8A-4147-A177-3AD203B41FA5}">
                      <a16:colId xmlns:a16="http://schemas.microsoft.com/office/drawing/2014/main" val="1126084391"/>
                    </a:ext>
                  </a:extLst>
                </a:gridCol>
              </a:tblGrid>
              <a:tr h="278428">
                <a:tc rowSpan="2">
                  <a:txBody>
                    <a:bodyPr/>
                    <a:lstStyle/>
                    <a:p>
                      <a:pP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s-ES" sz="1000" dirty="0">
                          <a:effectLst/>
                        </a:rPr>
                        <a:t>CELEBRADAS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gn="ct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s-ES" sz="1000" dirty="0">
                          <a:effectLst/>
                        </a:rPr>
                        <a:t>AVENENCIA</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8804269"/>
                  </a:ext>
                </a:extLst>
              </a:tr>
              <a:tr h="826506">
                <a:tc vMerge="1">
                  <a:txBody>
                    <a:bodyPr/>
                    <a:lstStyle/>
                    <a:p>
                      <a:endParaRPr lang="es-ES"/>
                    </a:p>
                  </a:txBody>
                  <a:tcPr/>
                </a:tc>
                <a:tc>
                  <a:txBody>
                    <a:bodyPr/>
                    <a:lstStyle/>
                    <a:p>
                      <a:pPr>
                        <a:lnSpc>
                          <a:spcPct val="107000"/>
                        </a:lnSpc>
                        <a:spcAft>
                          <a:spcPts val="800"/>
                        </a:spcAft>
                      </a:pPr>
                      <a:r>
                        <a:rPr lang="es-ES" sz="1000" dirty="0">
                          <a:effectLst/>
                        </a:rPr>
                        <a:t>DESPIDOS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CANTIDAD</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SANCIONES/</a:t>
                      </a:r>
                      <a:endParaRPr lang="es-ES" sz="1100" dirty="0">
                        <a:effectLst/>
                      </a:endParaRPr>
                    </a:p>
                    <a:p>
                      <a:pPr>
                        <a:lnSpc>
                          <a:spcPct val="107000"/>
                        </a:lnSpc>
                        <a:spcAft>
                          <a:spcPts val="800"/>
                        </a:spcAft>
                      </a:pPr>
                      <a:r>
                        <a:rPr lang="es-ES" sz="1000" dirty="0">
                          <a:effectLst/>
                        </a:rPr>
                        <a:t>OTRAS CAUSAS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TOTAL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DESPIDOS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CANTIDAD</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SANCIONES/</a:t>
                      </a:r>
                      <a:endParaRPr lang="es-ES" sz="1100" dirty="0">
                        <a:effectLst/>
                      </a:endParaRPr>
                    </a:p>
                    <a:p>
                      <a:pPr>
                        <a:lnSpc>
                          <a:spcPct val="107000"/>
                        </a:lnSpc>
                        <a:spcAft>
                          <a:spcPts val="800"/>
                        </a:spcAft>
                      </a:pPr>
                      <a:r>
                        <a:rPr lang="es-ES" sz="1000" dirty="0">
                          <a:effectLst/>
                        </a:rPr>
                        <a:t>OTRAS CAUSAS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TOTAL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0301216"/>
                  </a:ext>
                </a:extLst>
              </a:tr>
              <a:tr h="322331">
                <a:tc rowSpan="2">
                  <a:txBody>
                    <a:bodyPr/>
                    <a:lstStyle/>
                    <a:p>
                      <a:pPr algn="ctr">
                        <a:lnSpc>
                          <a:spcPct val="107000"/>
                        </a:lnSpc>
                        <a:spcAft>
                          <a:spcPts val="800"/>
                        </a:spcAft>
                      </a:pPr>
                      <a:r>
                        <a:rPr lang="es-ES" sz="1000" dirty="0">
                          <a:effectLst/>
                        </a:rPr>
                        <a:t>2020/</a:t>
                      </a:r>
                      <a:endParaRPr lang="es-ES" sz="1100" dirty="0">
                        <a:effectLst/>
                      </a:endParaRPr>
                    </a:p>
                    <a:p>
                      <a:pPr algn="ctr">
                        <a:lnSpc>
                          <a:spcPct val="107000"/>
                        </a:lnSpc>
                        <a:spcAft>
                          <a:spcPts val="800"/>
                        </a:spcAft>
                      </a:pPr>
                      <a:r>
                        <a:rPr lang="es-ES" sz="800" dirty="0">
                          <a:effectLst/>
                        </a:rPr>
                        <a:t>PORCENTAJE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169.868</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93.617</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30.393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293.878</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91.063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7.540</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100.863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7107510"/>
                  </a:ext>
                </a:extLst>
              </a:tr>
              <a:tr h="373399">
                <a:tc vMerge="1">
                  <a:txBody>
                    <a:bodyPr/>
                    <a:lstStyle/>
                    <a:p>
                      <a:endParaRPr lang="es-ES"/>
                    </a:p>
                  </a:txBody>
                  <a:tcPr/>
                </a:tc>
                <a:tc>
                  <a:txBody>
                    <a:bodyPr/>
                    <a:lstStyle/>
                    <a:p>
                      <a:pPr algn="ctr">
                        <a:lnSpc>
                          <a:spcPct val="107000"/>
                        </a:lnSpc>
                        <a:spcAft>
                          <a:spcPts val="800"/>
                        </a:spcAft>
                      </a:pPr>
                      <a:r>
                        <a:rPr lang="es-ES" sz="1000" dirty="0">
                          <a:effectLst/>
                        </a:rPr>
                        <a:t>57,8%</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31,9%</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10,3%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100%</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90,3%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7,5%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34,3%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7026878"/>
                  </a:ext>
                </a:extLst>
              </a:tr>
            </a:tbl>
          </a:graphicData>
        </a:graphic>
      </p:graphicFrame>
      <p:graphicFrame>
        <p:nvGraphicFramePr>
          <p:cNvPr id="16" name="Tabla 15">
            <a:extLst>
              <a:ext uri="{FF2B5EF4-FFF2-40B4-BE49-F238E27FC236}">
                <a16:creationId xmlns:a16="http://schemas.microsoft.com/office/drawing/2014/main" id="{BF47D67E-3AA8-785B-D727-EB9562F7749D}"/>
              </a:ext>
            </a:extLst>
          </p:cNvPr>
          <p:cNvGraphicFramePr>
            <a:graphicFrameLocks noGrp="1"/>
          </p:cNvGraphicFramePr>
          <p:nvPr>
            <p:extLst>
              <p:ext uri="{D42A27DB-BD31-4B8C-83A1-F6EECF244321}">
                <p14:modId xmlns:p14="http://schemas.microsoft.com/office/powerpoint/2010/main" val="1656857253"/>
              </p:ext>
            </p:extLst>
          </p:nvPr>
        </p:nvGraphicFramePr>
        <p:xfrm>
          <a:off x="647114" y="4635307"/>
          <a:ext cx="10363200" cy="1807699"/>
        </p:xfrm>
        <a:graphic>
          <a:graphicData uri="http://schemas.openxmlformats.org/drawingml/2006/table">
            <a:tbl>
              <a:tblPr firstRow="1" firstCol="1" bandRow="1">
                <a:tableStyleId>{5C22544A-7EE6-4342-B048-85BDC9FD1C3A}</a:tableStyleId>
              </a:tblPr>
              <a:tblGrid>
                <a:gridCol w="1043026">
                  <a:extLst>
                    <a:ext uri="{9D8B030D-6E8A-4147-A177-3AD203B41FA5}">
                      <a16:colId xmlns:a16="http://schemas.microsoft.com/office/drawing/2014/main" val="153824535"/>
                    </a:ext>
                  </a:extLst>
                </a:gridCol>
                <a:gridCol w="1124978">
                  <a:extLst>
                    <a:ext uri="{9D8B030D-6E8A-4147-A177-3AD203B41FA5}">
                      <a16:colId xmlns:a16="http://schemas.microsoft.com/office/drawing/2014/main" val="1898517002"/>
                    </a:ext>
                  </a:extLst>
                </a:gridCol>
                <a:gridCol w="1430433">
                  <a:extLst>
                    <a:ext uri="{9D8B030D-6E8A-4147-A177-3AD203B41FA5}">
                      <a16:colId xmlns:a16="http://schemas.microsoft.com/office/drawing/2014/main" val="2830208807"/>
                    </a:ext>
                  </a:extLst>
                </a:gridCol>
                <a:gridCol w="1552947">
                  <a:extLst>
                    <a:ext uri="{9D8B030D-6E8A-4147-A177-3AD203B41FA5}">
                      <a16:colId xmlns:a16="http://schemas.microsoft.com/office/drawing/2014/main" val="2729084607"/>
                    </a:ext>
                  </a:extLst>
                </a:gridCol>
                <a:gridCol w="725122">
                  <a:extLst>
                    <a:ext uri="{9D8B030D-6E8A-4147-A177-3AD203B41FA5}">
                      <a16:colId xmlns:a16="http://schemas.microsoft.com/office/drawing/2014/main" val="545500892"/>
                    </a:ext>
                  </a:extLst>
                </a:gridCol>
                <a:gridCol w="1253856">
                  <a:extLst>
                    <a:ext uri="{9D8B030D-6E8A-4147-A177-3AD203B41FA5}">
                      <a16:colId xmlns:a16="http://schemas.microsoft.com/office/drawing/2014/main" val="2371064477"/>
                    </a:ext>
                  </a:extLst>
                </a:gridCol>
                <a:gridCol w="1335153">
                  <a:extLst>
                    <a:ext uri="{9D8B030D-6E8A-4147-A177-3AD203B41FA5}">
                      <a16:colId xmlns:a16="http://schemas.microsoft.com/office/drawing/2014/main" val="1341517683"/>
                    </a:ext>
                  </a:extLst>
                </a:gridCol>
                <a:gridCol w="1037940">
                  <a:extLst>
                    <a:ext uri="{9D8B030D-6E8A-4147-A177-3AD203B41FA5}">
                      <a16:colId xmlns:a16="http://schemas.microsoft.com/office/drawing/2014/main" val="524505985"/>
                    </a:ext>
                  </a:extLst>
                </a:gridCol>
                <a:gridCol w="859745">
                  <a:extLst>
                    <a:ext uri="{9D8B030D-6E8A-4147-A177-3AD203B41FA5}">
                      <a16:colId xmlns:a16="http://schemas.microsoft.com/office/drawing/2014/main" val="266389679"/>
                    </a:ext>
                  </a:extLst>
                </a:gridCol>
              </a:tblGrid>
              <a:tr h="291695">
                <a:tc rowSpan="2">
                  <a:txBody>
                    <a:bodyPr/>
                    <a:lstStyle/>
                    <a:p>
                      <a:pP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s-ES" sz="1000" dirty="0">
                          <a:effectLst/>
                        </a:rPr>
                        <a:t>CELEBRADAS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gn="ct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s-ES" sz="1000" dirty="0">
                          <a:effectLst/>
                        </a:rPr>
                        <a:t>AVENENCIA</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1368047"/>
                  </a:ext>
                </a:extLst>
              </a:tr>
              <a:tr h="787124">
                <a:tc vMerge="1">
                  <a:txBody>
                    <a:bodyPr/>
                    <a:lstStyle/>
                    <a:p>
                      <a:endParaRPr lang="es-ES"/>
                    </a:p>
                  </a:txBody>
                  <a:tcPr/>
                </a:tc>
                <a:tc>
                  <a:txBody>
                    <a:bodyPr/>
                    <a:lstStyle/>
                    <a:p>
                      <a:pPr>
                        <a:lnSpc>
                          <a:spcPct val="107000"/>
                        </a:lnSpc>
                        <a:spcAft>
                          <a:spcPts val="800"/>
                        </a:spcAft>
                      </a:pPr>
                      <a:r>
                        <a:rPr lang="es-ES" sz="1000" dirty="0">
                          <a:effectLst/>
                        </a:rPr>
                        <a:t>DESPIDOS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CANTIDAD</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SANCIONES/</a:t>
                      </a:r>
                      <a:endParaRPr lang="es-ES" sz="1100" dirty="0">
                        <a:effectLst/>
                      </a:endParaRPr>
                    </a:p>
                    <a:p>
                      <a:pPr>
                        <a:lnSpc>
                          <a:spcPct val="107000"/>
                        </a:lnSpc>
                        <a:spcAft>
                          <a:spcPts val="800"/>
                        </a:spcAft>
                      </a:pPr>
                      <a:r>
                        <a:rPr lang="es-ES" sz="1000" dirty="0">
                          <a:effectLst/>
                        </a:rPr>
                        <a:t>OTRAS CAUSAS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TOTAL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DESPIDOS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CANTIDAD</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SANCIONES/</a:t>
                      </a:r>
                      <a:endParaRPr lang="es-ES" sz="1100" dirty="0">
                        <a:effectLst/>
                      </a:endParaRPr>
                    </a:p>
                    <a:p>
                      <a:pPr>
                        <a:lnSpc>
                          <a:spcPct val="107000"/>
                        </a:lnSpc>
                        <a:spcAft>
                          <a:spcPts val="800"/>
                        </a:spcAft>
                      </a:pPr>
                      <a:r>
                        <a:rPr lang="es-ES" sz="1000" dirty="0">
                          <a:effectLst/>
                        </a:rPr>
                        <a:t>OTRAS CAUSAS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 sz="1000" dirty="0">
                          <a:effectLst/>
                        </a:rPr>
                        <a:t>TOTAL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6168318"/>
                  </a:ext>
                </a:extLst>
              </a:tr>
              <a:tr h="291695">
                <a:tc rowSpan="2">
                  <a:txBody>
                    <a:bodyPr/>
                    <a:lstStyle/>
                    <a:p>
                      <a:pPr algn="ctr">
                        <a:lnSpc>
                          <a:spcPct val="107000"/>
                        </a:lnSpc>
                        <a:spcAft>
                          <a:spcPts val="800"/>
                        </a:spcAft>
                      </a:pPr>
                      <a:r>
                        <a:rPr lang="es-ES" sz="1000" dirty="0">
                          <a:effectLst/>
                        </a:rPr>
                        <a:t>2021/</a:t>
                      </a:r>
                      <a:endParaRPr lang="es-ES" sz="1100" dirty="0">
                        <a:effectLst/>
                      </a:endParaRPr>
                    </a:p>
                    <a:p>
                      <a:pPr algn="ctr">
                        <a:lnSpc>
                          <a:spcPct val="107000"/>
                        </a:lnSpc>
                        <a:spcAft>
                          <a:spcPts val="800"/>
                        </a:spcAft>
                      </a:pPr>
                      <a:r>
                        <a:rPr lang="es-ES" sz="800" dirty="0">
                          <a:effectLst/>
                        </a:rPr>
                        <a:t>PORCENTAJE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180.175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102.876</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31.426</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314.477</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900" dirty="0">
                          <a:effectLst/>
                        </a:rPr>
                        <a:t>100.796</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8.398</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112.109</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6089892"/>
                  </a:ext>
                </a:extLst>
              </a:tr>
              <a:tr h="437185">
                <a:tc vMerge="1">
                  <a:txBody>
                    <a:bodyPr/>
                    <a:lstStyle/>
                    <a:p>
                      <a:endParaRPr lang="es-ES"/>
                    </a:p>
                  </a:txBody>
                  <a:tcPr/>
                </a:tc>
                <a:tc>
                  <a:txBody>
                    <a:bodyPr/>
                    <a:lstStyle/>
                    <a:p>
                      <a:pPr algn="ctr">
                        <a:lnSpc>
                          <a:spcPct val="107000"/>
                        </a:lnSpc>
                        <a:spcAft>
                          <a:spcPts val="800"/>
                        </a:spcAft>
                      </a:pPr>
                      <a:r>
                        <a:rPr lang="es-ES" sz="1000" dirty="0">
                          <a:effectLst/>
                        </a:rPr>
                        <a:t>57,3%</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32,7%</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10%</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89,9%</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7,5%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000" dirty="0">
                          <a:effectLst/>
                        </a:rPr>
                        <a:t>35,6%</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37068"/>
                  </a:ext>
                </a:extLst>
              </a:tr>
            </a:tbl>
          </a:graphicData>
        </a:graphic>
      </p:graphicFrame>
    </p:spTree>
    <p:extLst>
      <p:ext uri="{BB962C8B-B14F-4D97-AF65-F5344CB8AC3E}">
        <p14:creationId xmlns:p14="http://schemas.microsoft.com/office/powerpoint/2010/main" val="1226725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8B2D7C9-07DD-48DF-B85D-3E025ED7898B}"/>
              </a:ext>
            </a:extLst>
          </p:cNvPr>
          <p:cNvSpPr>
            <a:spLocks noChangeArrowheads="1"/>
          </p:cNvSpPr>
          <p:nvPr/>
        </p:nvSpPr>
        <p:spPr bwMode="auto">
          <a:xfrm>
            <a:off x="3753292" y="29477"/>
            <a:ext cx="7793665"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AÑO	INGRESADOS    RESUELTOS</a:t>
            </a:r>
            <a:r>
              <a:rPr lang="es-ES" altLang="es-ES" sz="1400" b="1" dirty="0">
                <a:latin typeface="Calibri" panose="020F0502020204030204" pitchFamily="34" charset="0"/>
                <a:ea typeface="Calibri" panose="020F0502020204030204" pitchFamily="34" charset="0"/>
                <a:cs typeface="Times New Roman" panose="02020603050405020304" pitchFamily="18" charset="0"/>
              </a:rPr>
              <a:t>        </a:t>
            </a:r>
            <a:r>
              <a:rPr kumimoji="0" lang="es-ES" altLang="es-ES"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PENDIENTES</a:t>
            </a:r>
            <a:endParaRPr kumimoji="0" lang="es-ES" altLang="es-ES" sz="1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2019	432.489               394.703             318.148</a:t>
            </a:r>
            <a:endParaRPr kumimoji="0" lang="es-ES" altLang="es-E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2020	400.056               335.499             376.335</a:t>
            </a:r>
            <a:endParaRPr kumimoji="0" lang="es-ES" altLang="es-E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2021	445.837               454.344             362.266</a:t>
            </a:r>
            <a:endParaRPr kumimoji="0" lang="es-ES" altLang="es-E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100" b="0" i="0" u="none" strike="noStrike" cap="none" normalizeH="0" baseline="0" dirty="0">
              <a:ln>
                <a:noFill/>
              </a:ln>
              <a:solidFill>
                <a:schemeClr val="tx1"/>
              </a:solidFill>
              <a:effectLst/>
              <a:latin typeface="Arial" panose="020B0604020202020204" pitchFamily="34" charset="0"/>
            </a:endParaRPr>
          </a:p>
        </p:txBody>
      </p:sp>
      <p:graphicFrame>
        <p:nvGraphicFramePr>
          <p:cNvPr id="3" name="Gráfico 2">
            <a:extLst>
              <a:ext uri="{FF2B5EF4-FFF2-40B4-BE49-F238E27FC236}">
                <a16:creationId xmlns:a16="http://schemas.microsoft.com/office/drawing/2014/main" id="{B511B245-4BF7-4E0E-91A0-929136D8FA94}"/>
              </a:ext>
            </a:extLst>
          </p:cNvPr>
          <p:cNvGraphicFramePr/>
          <p:nvPr>
            <p:extLst>
              <p:ext uri="{D42A27DB-BD31-4B8C-83A1-F6EECF244321}">
                <p14:modId xmlns:p14="http://schemas.microsoft.com/office/powerpoint/2010/main" val="3273194806"/>
              </p:ext>
            </p:extLst>
          </p:nvPr>
        </p:nvGraphicFramePr>
        <p:xfrm>
          <a:off x="1339702" y="1152861"/>
          <a:ext cx="9263227" cy="498081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id="{74B8FE80-4FCC-4297-965C-06558B999A70}"/>
              </a:ext>
            </a:extLst>
          </p:cNvPr>
          <p:cNvSpPr>
            <a:spLocks noChangeArrowheads="1"/>
          </p:cNvSpPr>
          <p:nvPr/>
        </p:nvSpPr>
        <p:spPr bwMode="auto">
          <a:xfrm>
            <a:off x="2784670" y="3715174"/>
            <a:ext cx="21154211" cy="79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dirty="0"/>
          </a:p>
        </p:txBody>
      </p:sp>
    </p:spTree>
    <p:extLst>
      <p:ext uri="{BB962C8B-B14F-4D97-AF65-F5344CB8AC3E}">
        <p14:creationId xmlns:p14="http://schemas.microsoft.com/office/powerpoint/2010/main" val="58215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5C1A05-7A80-4349-A9B4-BD26AB6C058A}"/>
              </a:ext>
            </a:extLst>
          </p:cNvPr>
          <p:cNvSpPr>
            <a:spLocks noGrp="1"/>
          </p:cNvSpPr>
          <p:nvPr>
            <p:ph type="title"/>
          </p:nvPr>
        </p:nvSpPr>
        <p:spPr>
          <a:xfrm>
            <a:off x="831850" y="231168"/>
            <a:ext cx="10515600" cy="878441"/>
          </a:xfrm>
        </p:spPr>
        <p:txBody>
          <a:bodyPr>
            <a:normAutofit/>
          </a:bodyPr>
          <a:lstStyle/>
          <a:p>
            <a:pPr algn="ctr"/>
            <a:r>
              <a:rPr lang="es-ES" sz="2000" b="1" dirty="0">
                <a:latin typeface="+mn-lt"/>
              </a:rPr>
              <a:t>CALIDAD DE LA JUSTICIA: SENTENCIAS  DICTADAS POR LOS TITULARES</a:t>
            </a:r>
          </a:p>
        </p:txBody>
      </p:sp>
      <p:sp>
        <p:nvSpPr>
          <p:cNvPr id="3" name="Marcador de texto 2">
            <a:extLst>
              <a:ext uri="{FF2B5EF4-FFF2-40B4-BE49-F238E27FC236}">
                <a16:creationId xmlns:a16="http://schemas.microsoft.com/office/drawing/2014/main" id="{AB2F3972-01A7-47ED-8DF0-57A73969E592}"/>
              </a:ext>
            </a:extLst>
          </p:cNvPr>
          <p:cNvSpPr>
            <a:spLocks noGrp="1"/>
          </p:cNvSpPr>
          <p:nvPr>
            <p:ph type="body" idx="1"/>
          </p:nvPr>
        </p:nvSpPr>
        <p:spPr>
          <a:xfrm>
            <a:off x="831850" y="1109609"/>
            <a:ext cx="11075898" cy="5517222"/>
          </a:xfrm>
        </p:spPr>
        <p:txBody>
          <a:bodyPr/>
          <a:lstStyle/>
          <a:p>
            <a:endParaRPr lang="es-ES" dirty="0"/>
          </a:p>
        </p:txBody>
      </p:sp>
      <p:graphicFrame>
        <p:nvGraphicFramePr>
          <p:cNvPr id="4" name="Tabla 3">
            <a:extLst>
              <a:ext uri="{FF2B5EF4-FFF2-40B4-BE49-F238E27FC236}">
                <a16:creationId xmlns:a16="http://schemas.microsoft.com/office/drawing/2014/main" id="{A105FE1F-317D-47A5-BA58-41A7E1E11A2E}"/>
              </a:ext>
            </a:extLst>
          </p:cNvPr>
          <p:cNvGraphicFramePr>
            <a:graphicFrameLocks noGrp="1"/>
          </p:cNvGraphicFramePr>
          <p:nvPr>
            <p:extLst>
              <p:ext uri="{D42A27DB-BD31-4B8C-83A1-F6EECF244321}">
                <p14:modId xmlns:p14="http://schemas.microsoft.com/office/powerpoint/2010/main" val="3825414640"/>
              </p:ext>
            </p:extLst>
          </p:nvPr>
        </p:nvGraphicFramePr>
        <p:xfrm>
          <a:off x="831847" y="1109608"/>
          <a:ext cx="11075897" cy="5517224"/>
        </p:xfrm>
        <a:graphic>
          <a:graphicData uri="http://schemas.openxmlformats.org/drawingml/2006/table">
            <a:tbl>
              <a:tblPr firstRow="1" firstCol="1" bandRow="1">
                <a:tableStyleId>{5C22544A-7EE6-4342-B048-85BDC9FD1C3A}</a:tableStyleId>
              </a:tblPr>
              <a:tblGrid>
                <a:gridCol w="1581673">
                  <a:extLst>
                    <a:ext uri="{9D8B030D-6E8A-4147-A177-3AD203B41FA5}">
                      <a16:colId xmlns:a16="http://schemas.microsoft.com/office/drawing/2014/main" val="1441352759"/>
                    </a:ext>
                  </a:extLst>
                </a:gridCol>
                <a:gridCol w="1117685">
                  <a:extLst>
                    <a:ext uri="{9D8B030D-6E8A-4147-A177-3AD203B41FA5}">
                      <a16:colId xmlns:a16="http://schemas.microsoft.com/office/drawing/2014/main" val="746432883"/>
                    </a:ext>
                  </a:extLst>
                </a:gridCol>
                <a:gridCol w="1159975">
                  <a:extLst>
                    <a:ext uri="{9D8B030D-6E8A-4147-A177-3AD203B41FA5}">
                      <a16:colId xmlns:a16="http://schemas.microsoft.com/office/drawing/2014/main" val="3624930650"/>
                    </a:ext>
                  </a:extLst>
                </a:gridCol>
                <a:gridCol w="1087475">
                  <a:extLst>
                    <a:ext uri="{9D8B030D-6E8A-4147-A177-3AD203B41FA5}">
                      <a16:colId xmlns:a16="http://schemas.microsoft.com/office/drawing/2014/main" val="1890135299"/>
                    </a:ext>
                  </a:extLst>
                </a:gridCol>
                <a:gridCol w="186822">
                  <a:extLst>
                    <a:ext uri="{9D8B030D-6E8A-4147-A177-3AD203B41FA5}">
                      <a16:colId xmlns:a16="http://schemas.microsoft.com/office/drawing/2014/main" val="1294506320"/>
                    </a:ext>
                  </a:extLst>
                </a:gridCol>
                <a:gridCol w="1219182">
                  <a:extLst>
                    <a:ext uri="{9D8B030D-6E8A-4147-A177-3AD203B41FA5}">
                      <a16:colId xmlns:a16="http://schemas.microsoft.com/office/drawing/2014/main" val="2245091781"/>
                    </a:ext>
                  </a:extLst>
                </a:gridCol>
                <a:gridCol w="906232">
                  <a:extLst>
                    <a:ext uri="{9D8B030D-6E8A-4147-A177-3AD203B41FA5}">
                      <a16:colId xmlns:a16="http://schemas.microsoft.com/office/drawing/2014/main" val="3179602748"/>
                    </a:ext>
                  </a:extLst>
                </a:gridCol>
                <a:gridCol w="186822">
                  <a:extLst>
                    <a:ext uri="{9D8B030D-6E8A-4147-A177-3AD203B41FA5}">
                      <a16:colId xmlns:a16="http://schemas.microsoft.com/office/drawing/2014/main" val="334198510"/>
                    </a:ext>
                  </a:extLst>
                </a:gridCol>
                <a:gridCol w="186822">
                  <a:extLst>
                    <a:ext uri="{9D8B030D-6E8A-4147-A177-3AD203B41FA5}">
                      <a16:colId xmlns:a16="http://schemas.microsoft.com/office/drawing/2014/main" val="2907695595"/>
                    </a:ext>
                  </a:extLst>
                </a:gridCol>
                <a:gridCol w="1158766">
                  <a:extLst>
                    <a:ext uri="{9D8B030D-6E8A-4147-A177-3AD203B41FA5}">
                      <a16:colId xmlns:a16="http://schemas.microsoft.com/office/drawing/2014/main" val="2737194121"/>
                    </a:ext>
                  </a:extLst>
                </a:gridCol>
                <a:gridCol w="906232">
                  <a:extLst>
                    <a:ext uri="{9D8B030D-6E8A-4147-A177-3AD203B41FA5}">
                      <a16:colId xmlns:a16="http://schemas.microsoft.com/office/drawing/2014/main" val="2984537849"/>
                    </a:ext>
                  </a:extLst>
                </a:gridCol>
                <a:gridCol w="186822">
                  <a:extLst>
                    <a:ext uri="{9D8B030D-6E8A-4147-A177-3AD203B41FA5}">
                      <a16:colId xmlns:a16="http://schemas.microsoft.com/office/drawing/2014/main" val="3166268230"/>
                    </a:ext>
                  </a:extLst>
                </a:gridCol>
                <a:gridCol w="1191389">
                  <a:extLst>
                    <a:ext uri="{9D8B030D-6E8A-4147-A177-3AD203B41FA5}">
                      <a16:colId xmlns:a16="http://schemas.microsoft.com/office/drawing/2014/main" val="2909715429"/>
                    </a:ext>
                  </a:extLst>
                </a:gridCol>
              </a:tblGrid>
              <a:tr h="1103445">
                <a:tc rowSpan="2">
                  <a:txBody>
                    <a:bodyPr/>
                    <a:lstStyle/>
                    <a:p>
                      <a:pPr algn="ctr">
                        <a:lnSpc>
                          <a:spcPct val="107000"/>
                        </a:lnSpc>
                        <a:spcAft>
                          <a:spcPts val="800"/>
                        </a:spcAft>
                      </a:pPr>
                      <a:r>
                        <a:rPr lang="es-ES" sz="2000" dirty="0">
                          <a:effectLst/>
                        </a:rPr>
                        <a:t>AÑO</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12">
                  <a:txBody>
                    <a:bodyPr/>
                    <a:lstStyle/>
                    <a:p>
                      <a:pPr algn="ctr">
                        <a:lnSpc>
                          <a:spcPct val="107000"/>
                        </a:lnSpc>
                        <a:spcAft>
                          <a:spcPts val="800"/>
                        </a:spcAft>
                      </a:pPr>
                      <a:r>
                        <a:rPr lang="es-ES" sz="2000" dirty="0">
                          <a:effectLst/>
                        </a:rPr>
                        <a:t>SENTENCIA/TITULARES</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874627144"/>
                  </a:ext>
                </a:extLst>
              </a:tr>
              <a:tr h="1144313">
                <a:tc vMerge="1">
                  <a:txBody>
                    <a:bodyPr/>
                    <a:lstStyle/>
                    <a:p>
                      <a:endParaRPr lang="es-ES"/>
                    </a:p>
                  </a:txBody>
                  <a:tcPr/>
                </a:tc>
                <a:tc gridSpan="2">
                  <a:txBody>
                    <a:bodyPr/>
                    <a:lstStyle/>
                    <a:p>
                      <a:pPr algn="ctr">
                        <a:lnSpc>
                          <a:spcPct val="107000"/>
                        </a:lnSpc>
                        <a:spcAft>
                          <a:spcPts val="800"/>
                        </a:spcAft>
                      </a:pPr>
                      <a:r>
                        <a:rPr lang="es-ES" sz="2000" dirty="0">
                          <a:effectLst/>
                        </a:rPr>
                        <a:t>J. SOCIAL</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gridSpan="3">
                  <a:txBody>
                    <a:bodyPr/>
                    <a:lstStyle/>
                    <a:p>
                      <a:pPr algn="ctr">
                        <a:lnSpc>
                          <a:spcPct val="107000"/>
                        </a:lnSpc>
                        <a:spcAft>
                          <a:spcPts val="800"/>
                        </a:spcAft>
                      </a:pPr>
                      <a:r>
                        <a:rPr lang="es-ES" sz="2000" dirty="0">
                          <a:effectLst/>
                        </a:rPr>
                        <a:t>TSJ</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gridSpan="4">
                  <a:txBody>
                    <a:bodyPr/>
                    <a:lstStyle/>
                    <a:p>
                      <a:pPr algn="ctr">
                        <a:lnSpc>
                          <a:spcPct val="107000"/>
                        </a:lnSpc>
                        <a:spcAft>
                          <a:spcPts val="800"/>
                        </a:spcAft>
                      </a:pPr>
                      <a:r>
                        <a:rPr lang="es-ES" sz="2000" dirty="0">
                          <a:effectLst/>
                        </a:rPr>
                        <a:t>AN</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a:lnSpc>
                          <a:spcPct val="107000"/>
                        </a:lnSpc>
                        <a:spcAft>
                          <a:spcPts val="800"/>
                        </a:spcAft>
                      </a:pPr>
                      <a:r>
                        <a:rPr lang="es-ES" sz="2000" dirty="0">
                          <a:effectLst/>
                        </a:rPr>
                        <a:t>TS</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580828569"/>
                  </a:ext>
                </a:extLst>
              </a:tr>
              <a:tr h="1103445">
                <a:tc>
                  <a:txBody>
                    <a:bodyPr/>
                    <a:lstStyle/>
                    <a:p>
                      <a:pPr>
                        <a:lnSpc>
                          <a:spcPct val="107000"/>
                        </a:lnSpc>
                        <a:spcAft>
                          <a:spcPts val="800"/>
                        </a:spcAft>
                      </a:pPr>
                      <a:r>
                        <a:rPr lang="es-ES" sz="2000" dirty="0">
                          <a:effectLst/>
                        </a:rPr>
                        <a:t>2019</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46%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80,0%</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96%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s-ES" sz="2000" dirty="0">
                          <a:effectLst/>
                        </a:rPr>
                        <a:t>90,9%</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gridSpan="3">
                  <a:txBody>
                    <a:bodyPr/>
                    <a:lstStyle/>
                    <a:p>
                      <a:pPr algn="ctr">
                        <a:lnSpc>
                          <a:spcPct val="107000"/>
                        </a:lnSpc>
                        <a:spcAft>
                          <a:spcPts val="800"/>
                        </a:spcAft>
                      </a:pPr>
                      <a:r>
                        <a:rPr lang="es-ES" sz="2000" dirty="0">
                          <a:effectLst/>
                        </a:rPr>
                        <a:t>56%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gn="ctr">
                        <a:lnSpc>
                          <a:spcPct val="107000"/>
                        </a:lnSpc>
                        <a:spcAft>
                          <a:spcPts val="800"/>
                        </a:spcAft>
                      </a:pPr>
                      <a:r>
                        <a:rPr lang="es-ES" sz="2000" dirty="0">
                          <a:effectLst/>
                        </a:rPr>
                        <a:t>92,6%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19%</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s-ES" sz="2000" dirty="0">
                          <a:effectLst/>
                        </a:rPr>
                        <a:t>100%</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extLst>
                  <a:ext uri="{0D108BD9-81ED-4DB2-BD59-A6C34878D82A}">
                    <a16:rowId xmlns:a16="http://schemas.microsoft.com/office/drawing/2014/main" val="222087830"/>
                  </a:ext>
                </a:extLst>
              </a:tr>
              <a:tr h="1062576">
                <a:tc>
                  <a:txBody>
                    <a:bodyPr/>
                    <a:lstStyle/>
                    <a:p>
                      <a:pPr>
                        <a:lnSpc>
                          <a:spcPct val="107000"/>
                        </a:lnSpc>
                        <a:spcAft>
                          <a:spcPts val="800"/>
                        </a:spcAft>
                      </a:pPr>
                      <a:r>
                        <a:rPr lang="es-ES" sz="2000" dirty="0">
                          <a:effectLst/>
                        </a:rPr>
                        <a:t>2020</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42%</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80,2%</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96%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s-ES" sz="2000" dirty="0">
                          <a:effectLst/>
                        </a:rPr>
                        <a:t>88,8%</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gridSpan="2">
                  <a:txBody>
                    <a:bodyPr/>
                    <a:lstStyle/>
                    <a:p>
                      <a:pPr algn="ctr">
                        <a:lnSpc>
                          <a:spcPct val="107000"/>
                        </a:lnSpc>
                        <a:spcAft>
                          <a:spcPts val="800"/>
                        </a:spcAft>
                      </a:pPr>
                      <a:r>
                        <a:rPr lang="es-ES" sz="2000" dirty="0">
                          <a:effectLst/>
                        </a:rPr>
                        <a:t>44%</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gridSpan="2">
                  <a:txBody>
                    <a:bodyPr/>
                    <a:lstStyle/>
                    <a:p>
                      <a:pPr algn="ctr">
                        <a:lnSpc>
                          <a:spcPct val="107000"/>
                        </a:lnSpc>
                        <a:spcAft>
                          <a:spcPts val="800"/>
                        </a:spcAft>
                      </a:pPr>
                      <a:r>
                        <a:rPr lang="es-ES" sz="2000" dirty="0">
                          <a:effectLst/>
                        </a:rPr>
                        <a:t>73,7%</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gridSpan="2">
                  <a:txBody>
                    <a:bodyPr/>
                    <a:lstStyle/>
                    <a:p>
                      <a:pPr algn="ctr">
                        <a:lnSpc>
                          <a:spcPct val="107000"/>
                        </a:lnSpc>
                        <a:spcAft>
                          <a:spcPts val="800"/>
                        </a:spcAft>
                      </a:pPr>
                      <a:r>
                        <a:rPr lang="es-ES" sz="2000" dirty="0">
                          <a:effectLst/>
                        </a:rPr>
                        <a:t>26%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a:txBody>
                    <a:bodyPr/>
                    <a:lstStyle/>
                    <a:p>
                      <a:pPr algn="ctr">
                        <a:lnSpc>
                          <a:spcPct val="107000"/>
                        </a:lnSpc>
                        <a:spcAft>
                          <a:spcPts val="800"/>
                        </a:spcAft>
                      </a:pPr>
                      <a:r>
                        <a:rPr lang="es-ES" sz="2000" dirty="0">
                          <a:effectLst/>
                        </a:rPr>
                        <a:t>98,8%</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1608062"/>
                  </a:ext>
                </a:extLst>
              </a:tr>
              <a:tr h="1103445">
                <a:tc>
                  <a:txBody>
                    <a:bodyPr/>
                    <a:lstStyle/>
                    <a:p>
                      <a:pPr>
                        <a:lnSpc>
                          <a:spcPct val="107000"/>
                        </a:lnSpc>
                        <a:spcAft>
                          <a:spcPts val="800"/>
                        </a:spcAft>
                      </a:pPr>
                      <a:r>
                        <a:rPr lang="es-ES" sz="2000" dirty="0">
                          <a:effectLst/>
                        </a:rPr>
                        <a:t>2021</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44%</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74,9%</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s-ES" sz="2000" dirty="0">
                          <a:effectLst/>
                        </a:rPr>
                        <a:t>95%</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a:txBody>
                    <a:bodyPr/>
                    <a:lstStyle/>
                    <a:p>
                      <a:pPr algn="ctr">
                        <a:lnSpc>
                          <a:spcPct val="107000"/>
                        </a:lnSpc>
                        <a:spcAft>
                          <a:spcPts val="800"/>
                        </a:spcAft>
                      </a:pPr>
                      <a:r>
                        <a:rPr lang="es-ES" sz="2000" dirty="0">
                          <a:effectLst/>
                        </a:rPr>
                        <a:t>90,6%</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2000" dirty="0">
                          <a:effectLst/>
                        </a:rPr>
                        <a:t>48%</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es-ES" sz="2000" dirty="0">
                          <a:effectLst/>
                        </a:rPr>
                        <a:t>77,7%</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tc hMerge="1">
                  <a:txBody>
                    <a:bodyPr/>
                    <a:lstStyle/>
                    <a:p>
                      <a:endParaRPr lang="es-ES"/>
                    </a:p>
                  </a:txBody>
                  <a:tcPr/>
                </a:tc>
                <a:tc>
                  <a:txBody>
                    <a:bodyPr/>
                    <a:lstStyle/>
                    <a:p>
                      <a:pPr algn="ctr">
                        <a:lnSpc>
                          <a:spcPct val="107000"/>
                        </a:lnSpc>
                        <a:spcAft>
                          <a:spcPts val="800"/>
                        </a:spcAft>
                      </a:pPr>
                      <a:r>
                        <a:rPr lang="es-ES" sz="2000" dirty="0">
                          <a:effectLst/>
                        </a:rPr>
                        <a:t>28%</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pPr>
                      <a:r>
                        <a:rPr lang="es-ES" sz="2000" dirty="0">
                          <a:effectLst/>
                        </a:rPr>
                        <a:t>100%</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ES"/>
                    </a:p>
                  </a:txBody>
                  <a:tcPr/>
                </a:tc>
                <a:extLst>
                  <a:ext uri="{0D108BD9-81ED-4DB2-BD59-A6C34878D82A}">
                    <a16:rowId xmlns:a16="http://schemas.microsoft.com/office/drawing/2014/main" val="2263741715"/>
                  </a:ext>
                </a:extLst>
              </a:tr>
            </a:tbl>
          </a:graphicData>
        </a:graphic>
      </p:graphicFrame>
    </p:spTree>
    <p:extLst>
      <p:ext uri="{BB962C8B-B14F-4D97-AF65-F5344CB8AC3E}">
        <p14:creationId xmlns:p14="http://schemas.microsoft.com/office/powerpoint/2010/main" val="57202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E95F145-35C1-4C79-8B43-BF2A8F051828}"/>
              </a:ext>
            </a:extLst>
          </p:cNvPr>
          <p:cNvSpPr>
            <a:spLocks noChangeArrowheads="1"/>
          </p:cNvSpPr>
          <p:nvPr/>
        </p:nvSpPr>
        <p:spPr bwMode="auto">
          <a:xfrm>
            <a:off x="838199" y="291090"/>
            <a:ext cx="10515599" cy="9326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p>
            <a:pPr marL="0" marR="0" lvl="0" indent="0" algn="ctr" fontAlgn="base">
              <a:lnSpc>
                <a:spcPct val="90000"/>
              </a:lnSpc>
              <a:spcBef>
                <a:spcPct val="0"/>
              </a:spcBef>
              <a:spcAft>
                <a:spcPts val="600"/>
              </a:spcAft>
              <a:buClrTx/>
              <a:buSzTx/>
              <a:tabLst/>
            </a:pPr>
            <a:r>
              <a:rPr kumimoji="0" lang="en-US" altLang="es-ES" sz="3000" b="1" i="0" u="none" strike="noStrike" kern="1200" cap="none" normalizeH="0" baseline="0" dirty="0">
                <a:ln>
                  <a:noFill/>
                </a:ln>
                <a:solidFill>
                  <a:schemeClr val="tx1"/>
                </a:solidFill>
                <a:effectLst/>
                <a:latin typeface="+mj-lt"/>
                <a:ea typeface="+mj-ea"/>
                <a:cs typeface="+mj-cs"/>
              </a:rPr>
              <a:t>DURACIÓN MEDIA DE RESOLUCIÓN DE ASUNTOS POR MESES</a:t>
            </a:r>
          </a:p>
        </p:txBody>
      </p:sp>
      <p:graphicFrame>
        <p:nvGraphicFramePr>
          <p:cNvPr id="5" name="Tabla 4">
            <a:extLst>
              <a:ext uri="{FF2B5EF4-FFF2-40B4-BE49-F238E27FC236}">
                <a16:creationId xmlns:a16="http://schemas.microsoft.com/office/drawing/2014/main" id="{EBE4A252-A0B3-443F-808C-791C4B6E1FEC}"/>
              </a:ext>
            </a:extLst>
          </p:cNvPr>
          <p:cNvGraphicFramePr>
            <a:graphicFrameLocks noGrp="1"/>
          </p:cNvGraphicFramePr>
          <p:nvPr>
            <p:extLst>
              <p:ext uri="{D42A27DB-BD31-4B8C-83A1-F6EECF244321}">
                <p14:modId xmlns:p14="http://schemas.microsoft.com/office/powerpoint/2010/main" val="2915465839"/>
              </p:ext>
            </p:extLst>
          </p:nvPr>
        </p:nvGraphicFramePr>
        <p:xfrm>
          <a:off x="711914" y="1393718"/>
          <a:ext cx="10435546" cy="2775298"/>
        </p:xfrm>
        <a:graphic>
          <a:graphicData uri="http://schemas.openxmlformats.org/drawingml/2006/table">
            <a:tbl>
              <a:tblPr firstRow="1" firstCol="1" bandRow="1">
                <a:tableStyleId>{69012ECD-51FC-41F1-AA8D-1B2483CD663E}</a:tableStyleId>
              </a:tblPr>
              <a:tblGrid>
                <a:gridCol w="4233085">
                  <a:extLst>
                    <a:ext uri="{9D8B030D-6E8A-4147-A177-3AD203B41FA5}">
                      <a16:colId xmlns:a16="http://schemas.microsoft.com/office/drawing/2014/main" val="2819933265"/>
                    </a:ext>
                  </a:extLst>
                </a:gridCol>
                <a:gridCol w="2067487">
                  <a:extLst>
                    <a:ext uri="{9D8B030D-6E8A-4147-A177-3AD203B41FA5}">
                      <a16:colId xmlns:a16="http://schemas.microsoft.com/office/drawing/2014/main" val="3319325688"/>
                    </a:ext>
                  </a:extLst>
                </a:gridCol>
                <a:gridCol w="2067487">
                  <a:extLst>
                    <a:ext uri="{9D8B030D-6E8A-4147-A177-3AD203B41FA5}">
                      <a16:colId xmlns:a16="http://schemas.microsoft.com/office/drawing/2014/main" val="548779634"/>
                    </a:ext>
                  </a:extLst>
                </a:gridCol>
                <a:gridCol w="2067487">
                  <a:extLst>
                    <a:ext uri="{9D8B030D-6E8A-4147-A177-3AD203B41FA5}">
                      <a16:colId xmlns:a16="http://schemas.microsoft.com/office/drawing/2014/main" val="1316119847"/>
                    </a:ext>
                  </a:extLst>
                </a:gridCol>
              </a:tblGrid>
              <a:tr h="472765">
                <a:tc>
                  <a:txBody>
                    <a:bodyPr/>
                    <a:lstStyle/>
                    <a:p>
                      <a:pPr>
                        <a:lnSpc>
                          <a:spcPct val="107000"/>
                        </a:lnSpc>
                        <a:spcAft>
                          <a:spcPts val="800"/>
                        </a:spcAft>
                      </a:pPr>
                      <a:r>
                        <a:rPr lang="es-ES" sz="3300" dirty="0">
                          <a:effectLst/>
                        </a:rPr>
                        <a:t> </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2019</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2020</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2021</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1093228735"/>
                  </a:ext>
                </a:extLst>
              </a:tr>
              <a:tr h="472765">
                <a:tc>
                  <a:txBody>
                    <a:bodyPr/>
                    <a:lstStyle/>
                    <a:p>
                      <a:pPr>
                        <a:lnSpc>
                          <a:spcPct val="107000"/>
                        </a:lnSpc>
                        <a:spcAft>
                          <a:spcPts val="800"/>
                        </a:spcAft>
                      </a:pPr>
                      <a:r>
                        <a:rPr lang="es-ES" sz="3300" dirty="0">
                          <a:effectLst/>
                        </a:rPr>
                        <a:t>J. SOCIAL</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9,1</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10,7</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11,2</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165188797"/>
                  </a:ext>
                </a:extLst>
              </a:tr>
              <a:tr h="718406">
                <a:tc>
                  <a:txBody>
                    <a:bodyPr/>
                    <a:lstStyle/>
                    <a:p>
                      <a:pPr>
                        <a:lnSpc>
                          <a:spcPct val="107000"/>
                        </a:lnSpc>
                        <a:spcAft>
                          <a:spcPts val="800"/>
                        </a:spcAft>
                      </a:pPr>
                      <a:r>
                        <a:rPr lang="es-ES" sz="3300" dirty="0">
                          <a:effectLst/>
                        </a:rPr>
                        <a:t>TSJ SALA SOCIAL</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5,7</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6,1</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5,0</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553485329"/>
                  </a:ext>
                </a:extLst>
              </a:tr>
              <a:tr h="472765">
                <a:tc>
                  <a:txBody>
                    <a:bodyPr/>
                    <a:lstStyle/>
                    <a:p>
                      <a:pPr>
                        <a:lnSpc>
                          <a:spcPct val="107000"/>
                        </a:lnSpc>
                        <a:spcAft>
                          <a:spcPts val="800"/>
                        </a:spcAft>
                      </a:pPr>
                      <a:r>
                        <a:rPr lang="es-ES" sz="3300" dirty="0">
                          <a:effectLst/>
                        </a:rPr>
                        <a:t>A. NACIONAL</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2,8</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4,1</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5,3</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1964555735"/>
                  </a:ext>
                </a:extLst>
              </a:tr>
              <a:tr h="472765">
                <a:tc>
                  <a:txBody>
                    <a:bodyPr/>
                    <a:lstStyle/>
                    <a:p>
                      <a:pPr>
                        <a:lnSpc>
                          <a:spcPct val="107000"/>
                        </a:lnSpc>
                        <a:spcAft>
                          <a:spcPts val="800"/>
                        </a:spcAft>
                      </a:pPr>
                      <a:r>
                        <a:rPr lang="es-ES" sz="3300" dirty="0">
                          <a:effectLst/>
                        </a:rPr>
                        <a:t>T. SUPREMO</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14,8</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16,8</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tc>
                  <a:txBody>
                    <a:bodyPr/>
                    <a:lstStyle/>
                    <a:p>
                      <a:pPr algn="ctr">
                        <a:lnSpc>
                          <a:spcPct val="107000"/>
                        </a:lnSpc>
                        <a:spcAft>
                          <a:spcPts val="800"/>
                        </a:spcAft>
                      </a:pPr>
                      <a:r>
                        <a:rPr lang="es-ES" sz="3300" dirty="0">
                          <a:effectLst/>
                        </a:rPr>
                        <a:t>18,5</a:t>
                      </a:r>
                      <a:endParaRPr lang="es-ES"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tc>
                <a:extLst>
                  <a:ext uri="{0D108BD9-81ED-4DB2-BD59-A6C34878D82A}">
                    <a16:rowId xmlns:a16="http://schemas.microsoft.com/office/drawing/2014/main" val="2653292705"/>
                  </a:ext>
                </a:extLst>
              </a:tr>
            </a:tbl>
          </a:graphicData>
        </a:graphic>
      </p:graphicFrame>
      <p:graphicFrame>
        <p:nvGraphicFramePr>
          <p:cNvPr id="7" name="Tabla 6">
            <a:extLst>
              <a:ext uri="{FF2B5EF4-FFF2-40B4-BE49-F238E27FC236}">
                <a16:creationId xmlns:a16="http://schemas.microsoft.com/office/drawing/2014/main" id="{AB0B385C-3FD5-47ED-A2F6-8251271110F1}"/>
              </a:ext>
            </a:extLst>
          </p:cNvPr>
          <p:cNvGraphicFramePr>
            <a:graphicFrameLocks noGrp="1"/>
          </p:cNvGraphicFramePr>
          <p:nvPr>
            <p:extLst>
              <p:ext uri="{D42A27DB-BD31-4B8C-83A1-F6EECF244321}">
                <p14:modId xmlns:p14="http://schemas.microsoft.com/office/powerpoint/2010/main" val="965421977"/>
              </p:ext>
            </p:extLst>
          </p:nvPr>
        </p:nvGraphicFramePr>
        <p:xfrm>
          <a:off x="602536" y="4871632"/>
          <a:ext cx="10635536" cy="1496187"/>
        </p:xfrm>
        <a:graphic>
          <a:graphicData uri="http://schemas.openxmlformats.org/drawingml/2006/table">
            <a:tbl>
              <a:tblPr firstRow="1" firstCol="1" bandRow="1">
                <a:tableStyleId>{5C22544A-7EE6-4342-B048-85BDC9FD1C3A}</a:tableStyleId>
              </a:tblPr>
              <a:tblGrid>
                <a:gridCol w="2658258">
                  <a:extLst>
                    <a:ext uri="{9D8B030D-6E8A-4147-A177-3AD203B41FA5}">
                      <a16:colId xmlns:a16="http://schemas.microsoft.com/office/drawing/2014/main" val="851473615"/>
                    </a:ext>
                  </a:extLst>
                </a:gridCol>
                <a:gridCol w="2658258">
                  <a:extLst>
                    <a:ext uri="{9D8B030D-6E8A-4147-A177-3AD203B41FA5}">
                      <a16:colId xmlns:a16="http://schemas.microsoft.com/office/drawing/2014/main" val="3902643885"/>
                    </a:ext>
                  </a:extLst>
                </a:gridCol>
                <a:gridCol w="2659510">
                  <a:extLst>
                    <a:ext uri="{9D8B030D-6E8A-4147-A177-3AD203B41FA5}">
                      <a16:colId xmlns:a16="http://schemas.microsoft.com/office/drawing/2014/main" val="1549272850"/>
                    </a:ext>
                  </a:extLst>
                </a:gridCol>
                <a:gridCol w="2659510">
                  <a:extLst>
                    <a:ext uri="{9D8B030D-6E8A-4147-A177-3AD203B41FA5}">
                      <a16:colId xmlns:a16="http://schemas.microsoft.com/office/drawing/2014/main" val="3008256296"/>
                    </a:ext>
                  </a:extLst>
                </a:gridCol>
              </a:tblGrid>
              <a:tr h="449305">
                <a:tc>
                  <a:txBody>
                    <a:bodyPr/>
                    <a:lstStyle/>
                    <a:p>
                      <a:pPr>
                        <a:lnSpc>
                          <a:spcPct val="107000"/>
                        </a:lnSpc>
                        <a:spcAft>
                          <a:spcPts val="800"/>
                        </a:spcAft>
                      </a:pPr>
                      <a:r>
                        <a:rPr lang="es-ES" sz="1100" dirty="0">
                          <a:effectLst/>
                        </a:rPr>
                        <a:t>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2019</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2020</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2021</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5519543"/>
                  </a:ext>
                </a:extLst>
              </a:tr>
              <a:tr h="398681">
                <a:tc>
                  <a:txBody>
                    <a:bodyPr/>
                    <a:lstStyle/>
                    <a:p>
                      <a:pPr algn="ctr">
                        <a:lnSpc>
                          <a:spcPct val="107000"/>
                        </a:lnSpc>
                        <a:spcAft>
                          <a:spcPts val="800"/>
                        </a:spcAft>
                      </a:pPr>
                      <a:r>
                        <a:rPr lang="es-ES" sz="3200" dirty="0">
                          <a:effectLst/>
                        </a:rPr>
                        <a:t>J.SOCIAL</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6,5</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7,9</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8,5</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7365411"/>
                  </a:ext>
                </a:extLst>
              </a:tr>
              <a:tr h="398681">
                <a:tc>
                  <a:txBody>
                    <a:bodyPr/>
                    <a:lstStyle/>
                    <a:p>
                      <a:pPr algn="ctr">
                        <a:lnSpc>
                          <a:spcPct val="107000"/>
                        </a:lnSpc>
                        <a:spcAft>
                          <a:spcPts val="800"/>
                        </a:spcAft>
                      </a:pPr>
                      <a:r>
                        <a:rPr lang="es-ES" sz="3200" dirty="0">
                          <a:effectLst/>
                        </a:rPr>
                        <a:t>TSJ</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3,3</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4,6</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3200" dirty="0">
                          <a:effectLst/>
                        </a:rPr>
                        <a:t>3,8</a:t>
                      </a:r>
                      <a:endParaRPr lang="es-E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4700357"/>
                  </a:ext>
                </a:extLst>
              </a:tr>
            </a:tbl>
          </a:graphicData>
        </a:graphic>
      </p:graphicFrame>
      <p:sp>
        <p:nvSpPr>
          <p:cNvPr id="9" name="Título 8">
            <a:extLst>
              <a:ext uri="{FF2B5EF4-FFF2-40B4-BE49-F238E27FC236}">
                <a16:creationId xmlns:a16="http://schemas.microsoft.com/office/drawing/2014/main" id="{4B365FFA-4C0A-4A4E-9A00-09D24152728E}"/>
              </a:ext>
            </a:extLst>
          </p:cNvPr>
          <p:cNvSpPr>
            <a:spLocks noGrp="1"/>
          </p:cNvSpPr>
          <p:nvPr>
            <p:ph type="title"/>
          </p:nvPr>
        </p:nvSpPr>
        <p:spPr>
          <a:xfrm>
            <a:off x="711914" y="4087056"/>
            <a:ext cx="10635536" cy="700701"/>
          </a:xfrm>
        </p:spPr>
        <p:txBody>
          <a:bodyPr>
            <a:noAutofit/>
          </a:bodyPr>
          <a:lstStyle/>
          <a:p>
            <a:pPr algn="ctr"/>
            <a:r>
              <a:rPr lang="es-ES" sz="3000" b="1" dirty="0"/>
              <a:t>DATOS DE MADRID</a:t>
            </a:r>
          </a:p>
        </p:txBody>
      </p:sp>
    </p:spTree>
    <p:extLst>
      <p:ext uri="{BB962C8B-B14F-4D97-AF65-F5344CB8AC3E}">
        <p14:creationId xmlns:p14="http://schemas.microsoft.com/office/powerpoint/2010/main" val="12179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E732CAC3-A618-41C4-A722-6BE9BD0D6703}"/>
              </a:ext>
            </a:extLst>
          </p:cNvPr>
          <p:cNvGraphicFramePr>
            <a:graphicFrameLocks noGrp="1"/>
          </p:cNvGraphicFramePr>
          <p:nvPr>
            <p:extLst>
              <p:ext uri="{D42A27DB-BD31-4B8C-83A1-F6EECF244321}">
                <p14:modId xmlns:p14="http://schemas.microsoft.com/office/powerpoint/2010/main" val="842747494"/>
              </p:ext>
            </p:extLst>
          </p:nvPr>
        </p:nvGraphicFramePr>
        <p:xfrm>
          <a:off x="739739" y="400693"/>
          <a:ext cx="10376901" cy="1418654"/>
        </p:xfrm>
        <a:graphic>
          <a:graphicData uri="http://schemas.openxmlformats.org/drawingml/2006/table">
            <a:tbl>
              <a:tblPr firstRow="1" firstCol="1" bandRow="1">
                <a:tableStyleId>{5C22544A-7EE6-4342-B048-85BDC9FD1C3A}</a:tableStyleId>
              </a:tblPr>
              <a:tblGrid>
                <a:gridCol w="945223">
                  <a:extLst>
                    <a:ext uri="{9D8B030D-6E8A-4147-A177-3AD203B41FA5}">
                      <a16:colId xmlns:a16="http://schemas.microsoft.com/office/drawing/2014/main" val="2224318754"/>
                    </a:ext>
                  </a:extLst>
                </a:gridCol>
                <a:gridCol w="969094">
                  <a:extLst>
                    <a:ext uri="{9D8B030D-6E8A-4147-A177-3AD203B41FA5}">
                      <a16:colId xmlns:a16="http://schemas.microsoft.com/office/drawing/2014/main" val="2987214744"/>
                    </a:ext>
                  </a:extLst>
                </a:gridCol>
                <a:gridCol w="1057444">
                  <a:extLst>
                    <a:ext uri="{9D8B030D-6E8A-4147-A177-3AD203B41FA5}">
                      <a16:colId xmlns:a16="http://schemas.microsoft.com/office/drawing/2014/main" val="1286824467"/>
                    </a:ext>
                  </a:extLst>
                </a:gridCol>
                <a:gridCol w="1057444">
                  <a:extLst>
                    <a:ext uri="{9D8B030D-6E8A-4147-A177-3AD203B41FA5}">
                      <a16:colId xmlns:a16="http://schemas.microsoft.com/office/drawing/2014/main" val="2123557856"/>
                    </a:ext>
                  </a:extLst>
                </a:gridCol>
                <a:gridCol w="1057444">
                  <a:extLst>
                    <a:ext uri="{9D8B030D-6E8A-4147-A177-3AD203B41FA5}">
                      <a16:colId xmlns:a16="http://schemas.microsoft.com/office/drawing/2014/main" val="532903103"/>
                    </a:ext>
                  </a:extLst>
                </a:gridCol>
                <a:gridCol w="1057444">
                  <a:extLst>
                    <a:ext uri="{9D8B030D-6E8A-4147-A177-3AD203B41FA5}">
                      <a16:colId xmlns:a16="http://schemas.microsoft.com/office/drawing/2014/main" val="3094700860"/>
                    </a:ext>
                  </a:extLst>
                </a:gridCol>
                <a:gridCol w="1058202">
                  <a:extLst>
                    <a:ext uri="{9D8B030D-6E8A-4147-A177-3AD203B41FA5}">
                      <a16:colId xmlns:a16="http://schemas.microsoft.com/office/drawing/2014/main" val="167842728"/>
                    </a:ext>
                  </a:extLst>
                </a:gridCol>
                <a:gridCol w="1058202">
                  <a:extLst>
                    <a:ext uri="{9D8B030D-6E8A-4147-A177-3AD203B41FA5}">
                      <a16:colId xmlns:a16="http://schemas.microsoft.com/office/drawing/2014/main" val="3124255988"/>
                    </a:ext>
                  </a:extLst>
                </a:gridCol>
                <a:gridCol w="1058202">
                  <a:extLst>
                    <a:ext uri="{9D8B030D-6E8A-4147-A177-3AD203B41FA5}">
                      <a16:colId xmlns:a16="http://schemas.microsoft.com/office/drawing/2014/main" val="1897963841"/>
                    </a:ext>
                  </a:extLst>
                </a:gridCol>
                <a:gridCol w="1058202">
                  <a:extLst>
                    <a:ext uri="{9D8B030D-6E8A-4147-A177-3AD203B41FA5}">
                      <a16:colId xmlns:a16="http://schemas.microsoft.com/office/drawing/2014/main" val="172155201"/>
                    </a:ext>
                  </a:extLst>
                </a:gridCol>
              </a:tblGrid>
              <a:tr h="328772">
                <a:tc>
                  <a:txBody>
                    <a:bodyPr/>
                    <a:lstStyle/>
                    <a:p>
                      <a:pPr>
                        <a:lnSpc>
                          <a:spcPct val="107000"/>
                        </a:lnSpc>
                        <a:spcAft>
                          <a:spcPts val="800"/>
                        </a:spcAft>
                      </a:pPr>
                      <a:r>
                        <a:rPr lang="es-ES" sz="1200" dirty="0">
                          <a:effectLst/>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2013</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2014</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2016</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2017</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2018</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2019</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2020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2021</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2785604"/>
                  </a:ext>
                </a:extLst>
              </a:tr>
              <a:tr h="544941">
                <a:tc>
                  <a:txBody>
                    <a:bodyPr/>
                    <a:lstStyle/>
                    <a:p>
                      <a:pPr>
                        <a:lnSpc>
                          <a:spcPct val="107000"/>
                        </a:lnSpc>
                        <a:spcAft>
                          <a:spcPts val="800"/>
                        </a:spcAft>
                      </a:pPr>
                      <a:r>
                        <a:rPr lang="es-ES" sz="1600" dirty="0">
                          <a:effectLst/>
                        </a:rPr>
                        <a:t>ESPAÑA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9.990.249</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16.242.867</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17.534.136</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18.180.331</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14.393.565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19.258.970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17.375.152</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5.111.017</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4.803.959</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7185627"/>
                  </a:ext>
                </a:extLst>
              </a:tr>
              <a:tr h="544941">
                <a:tc>
                  <a:txBody>
                    <a:bodyPr/>
                    <a:lstStyle/>
                    <a:p>
                      <a:pPr>
                        <a:lnSpc>
                          <a:spcPct val="107000"/>
                        </a:lnSpc>
                        <a:spcAft>
                          <a:spcPts val="800"/>
                        </a:spcAft>
                      </a:pPr>
                      <a:r>
                        <a:rPr lang="es-ES" sz="1600" dirty="0">
                          <a:effectLst/>
                          <a:latin typeface="Calibri" panose="020F0502020204030204" pitchFamily="34" charset="0"/>
                          <a:ea typeface="Calibri" panose="020F0502020204030204" pitchFamily="34" charset="0"/>
                          <a:cs typeface="Times New Roman" panose="02020603050405020304" pitchFamily="18" charset="0"/>
                        </a:rPr>
                        <a:t>C. MADRID</a:t>
                      </a:r>
                    </a:p>
                  </a:txBody>
                  <a:tcPr marL="68580" marR="68580" marT="0" marB="0"/>
                </a:tc>
                <a:tc>
                  <a:txBody>
                    <a:bodyPr/>
                    <a:lstStyle/>
                    <a:p>
                      <a:pPr algn="ctr">
                        <a:lnSpc>
                          <a:spcPct val="107000"/>
                        </a:lnSpc>
                        <a:spcAft>
                          <a:spcPts val="800"/>
                        </a:spcAft>
                      </a:pPr>
                      <a:r>
                        <a:rPr lang="es-ES" sz="1600" dirty="0">
                          <a:effectLst/>
                        </a:rPr>
                        <a:t>2.096.734</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3.317.652</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2.505.890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3.014.763</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3.545.488</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4.504.541</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2.043.425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977.700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ES" sz="1600" dirty="0">
                          <a:effectLst/>
                        </a:rPr>
                        <a:t>157.057</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9358838"/>
                  </a:ext>
                </a:extLst>
              </a:tr>
            </a:tbl>
          </a:graphicData>
        </a:graphic>
      </p:graphicFrame>
      <p:sp>
        <p:nvSpPr>
          <p:cNvPr id="3" name="Rectangle 2">
            <a:extLst>
              <a:ext uri="{FF2B5EF4-FFF2-40B4-BE49-F238E27FC236}">
                <a16:creationId xmlns:a16="http://schemas.microsoft.com/office/drawing/2014/main" id="{7A4A2D7F-265A-40B6-A821-81091EE8D013}"/>
              </a:ext>
            </a:extLst>
          </p:cNvPr>
          <p:cNvSpPr>
            <a:spLocks noChangeArrowheads="1"/>
          </p:cNvSpPr>
          <p:nvPr/>
        </p:nvSpPr>
        <p:spPr bwMode="auto">
          <a:xfrm>
            <a:off x="1652589" y="3882833"/>
            <a:ext cx="8786582" cy="319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dirty="0"/>
          </a:p>
        </p:txBody>
      </p:sp>
      <p:graphicFrame>
        <p:nvGraphicFramePr>
          <p:cNvPr id="4" name="Gráfico 3">
            <a:extLst>
              <a:ext uri="{FF2B5EF4-FFF2-40B4-BE49-F238E27FC236}">
                <a16:creationId xmlns:a16="http://schemas.microsoft.com/office/drawing/2014/main" id="{1A953F6B-5CBE-447D-996F-F6C9FE1853E4}"/>
              </a:ext>
            </a:extLst>
          </p:cNvPr>
          <p:cNvGraphicFramePr/>
          <p:nvPr>
            <p:extLst>
              <p:ext uri="{D42A27DB-BD31-4B8C-83A1-F6EECF244321}">
                <p14:modId xmlns:p14="http://schemas.microsoft.com/office/powerpoint/2010/main" val="564262264"/>
              </p:ext>
            </p:extLst>
          </p:nvPr>
        </p:nvGraphicFramePr>
        <p:xfrm>
          <a:off x="739740" y="1962364"/>
          <a:ext cx="10551560" cy="46028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6438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D2A56B-2EF7-409F-B470-07BFC73B6959}"/>
              </a:ext>
            </a:extLst>
          </p:cNvPr>
          <p:cNvSpPr>
            <a:spLocks noGrp="1"/>
          </p:cNvSpPr>
          <p:nvPr>
            <p:ph type="ctrTitle"/>
          </p:nvPr>
        </p:nvSpPr>
        <p:spPr>
          <a:xfrm>
            <a:off x="438912" y="87783"/>
            <a:ext cx="10460736" cy="365759"/>
          </a:xfrm>
        </p:spPr>
        <p:txBody>
          <a:bodyPr>
            <a:normAutofit/>
          </a:bodyPr>
          <a:lstStyle/>
          <a:p>
            <a:pPr algn="just"/>
            <a:r>
              <a:rPr lang="es-ES" sz="1600" b="1" dirty="0">
                <a:latin typeface="+mn-lt"/>
              </a:rPr>
              <a:t>La larga marcha hacia la quiebra de la jurisdicción social</a:t>
            </a:r>
          </a:p>
        </p:txBody>
      </p:sp>
      <p:sp>
        <p:nvSpPr>
          <p:cNvPr id="3" name="Subtítulo 2">
            <a:extLst>
              <a:ext uri="{FF2B5EF4-FFF2-40B4-BE49-F238E27FC236}">
                <a16:creationId xmlns:a16="http://schemas.microsoft.com/office/drawing/2014/main" id="{2C6E861D-3A57-49D5-A019-0CFC74C3B15D}"/>
              </a:ext>
            </a:extLst>
          </p:cNvPr>
          <p:cNvSpPr>
            <a:spLocks noGrp="1"/>
          </p:cNvSpPr>
          <p:nvPr>
            <p:ph type="subTitle" idx="1"/>
          </p:nvPr>
        </p:nvSpPr>
        <p:spPr>
          <a:xfrm>
            <a:off x="0" y="453541"/>
            <a:ext cx="10789920" cy="6404459"/>
          </a:xfrm>
        </p:spPr>
        <p:txBody>
          <a:bodyPr>
            <a:normAutofit/>
          </a:bodyPr>
          <a:lstStyle/>
          <a:p>
            <a:pPr algn="just"/>
            <a:r>
              <a:rPr lang="es-ES" sz="1600" dirty="0"/>
              <a:t>Una carga de entrada, que supera ampliamente los 400.000 asuntos anuales, es inasumible por la jurisdicción, ya que la tasa de pendencia anual se mantiene más menos en dicho volumen de asuntos.</a:t>
            </a:r>
          </a:p>
          <a:p>
            <a:pPr algn="just"/>
            <a:r>
              <a:rPr lang="es-ES" sz="1600" dirty="0"/>
              <a:t>El porcentaje de sentencias, situado aproximadamente en el 50%, acredita por sí solo que, una buena parte de esa litigiosidad es </a:t>
            </a:r>
            <a:r>
              <a:rPr lang="es-ES" sz="1600" b="1" dirty="0"/>
              <a:t>artificiosa (desistimientos y archivos), </a:t>
            </a:r>
            <a:r>
              <a:rPr lang="es-ES" sz="1600" dirty="0"/>
              <a:t>o podría haberse canalizado por la vía de la autocomposición, tanto en materia colectiva como individual  </a:t>
            </a:r>
            <a:r>
              <a:rPr lang="es-ES" sz="1600" b="1" dirty="0"/>
              <a:t>(mediación-arbitraje/conciliación). </a:t>
            </a:r>
          </a:p>
          <a:p>
            <a:pPr algn="just"/>
            <a:r>
              <a:rPr lang="es-ES" sz="1600" dirty="0"/>
              <a:t>Por otra parte, la escasa generalización de las sentencias colectivas de condena, así como su ejecución colectiva, ha supuesto que, la jurisdicción social haya perdido, tal vez de manera definitiva, su principal virtud</a:t>
            </a:r>
            <a:r>
              <a:rPr lang="es-ES" sz="1600" b="1" dirty="0"/>
              <a:t>: la celeridad, porque la ejecutividad colectiva ya se había perdido.</a:t>
            </a:r>
          </a:p>
          <a:p>
            <a:pPr algn="just"/>
            <a:r>
              <a:rPr lang="es-ES" sz="1600" dirty="0"/>
              <a:t>En la actualidad una buena parte de los JS están señalando en 2023-2024 y una parte significativa en 2025, existiendo casos límite, que están señalando en 2026. Mo se acumulan acciones y procesos, ni se respetan, como sería exigible, las prioridades de señalamiento y resolución de los litigios. Si añadimos, el tiempo de resolución de la suplicación y, en su caso, de la casación unificadora, podemos concluir que la respuesta judicial a la demanda social de justicia, especialmente en materia colectiva, ha dejado de ser eficiente y ha perdido, consiguientemente, su prestigio y buena parte de su utilidad para la resolución de estos conflictos.</a:t>
            </a:r>
          </a:p>
          <a:p>
            <a:pPr algn="just"/>
            <a:r>
              <a:rPr lang="es-ES" sz="1600" dirty="0"/>
              <a:t>Las Salas de lo Social de los TSJ y de la AN están dando mejores respuestas, aunque no se respetan, salvo honrosas excepciones, los plazos de señalamiento y resolución establecidos legalmente.</a:t>
            </a:r>
          </a:p>
          <a:p>
            <a:pPr algn="just"/>
            <a:r>
              <a:rPr lang="es-ES" sz="1600" dirty="0"/>
              <a:t>En cualquier caso, la Sala de lo Social del TS tarda en resolver los recursos de casación ordinaria y de unificación de doctrina en más de 24 meses, lo cual dibuja un panorama inaceptable para la resolución eficiente de los litigios, especialmente de los colectivos, en los que está en juego la adaptabilidad, la competitividad y la productividad de nuestras empresas y el mantenimiento del empleo de calidad.</a:t>
            </a:r>
          </a:p>
          <a:p>
            <a:pPr algn="just"/>
            <a:r>
              <a:rPr lang="es-ES" sz="1600" dirty="0"/>
              <a:t>Significativamente, el  porcentaje de suspensiones, endémico en la jurisdicción, no consta en la Justicia Dato a Dato.</a:t>
            </a:r>
          </a:p>
        </p:txBody>
      </p:sp>
    </p:spTree>
    <p:extLst>
      <p:ext uri="{BB962C8B-B14F-4D97-AF65-F5344CB8AC3E}">
        <p14:creationId xmlns:p14="http://schemas.microsoft.com/office/powerpoint/2010/main" val="2843772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22E0C7-D7DB-486E-848C-5AAC26806125}"/>
              </a:ext>
            </a:extLst>
          </p:cNvPr>
          <p:cNvSpPr>
            <a:spLocks noGrp="1"/>
          </p:cNvSpPr>
          <p:nvPr>
            <p:ph type="title"/>
          </p:nvPr>
        </p:nvSpPr>
        <p:spPr/>
        <p:txBody>
          <a:bodyPr/>
          <a:lstStyle/>
          <a:p>
            <a:pPr algn="just"/>
            <a:r>
              <a:rPr lang="es-ES" sz="4400" b="1" dirty="0"/>
              <a:t>El anteproyecto de ley de eficiencia procesal en el servicio público de justicia</a:t>
            </a:r>
            <a:endParaRPr lang="es-ES" dirty="0"/>
          </a:p>
        </p:txBody>
      </p:sp>
      <p:sp>
        <p:nvSpPr>
          <p:cNvPr id="3" name="Marcador de contenido 2">
            <a:extLst>
              <a:ext uri="{FF2B5EF4-FFF2-40B4-BE49-F238E27FC236}">
                <a16:creationId xmlns:a16="http://schemas.microsoft.com/office/drawing/2014/main" id="{6BB9AD88-1F88-41C3-86A3-D52E8B2CF9E7}"/>
              </a:ext>
            </a:extLst>
          </p:cNvPr>
          <p:cNvSpPr>
            <a:spLocks noGrp="1"/>
          </p:cNvSpPr>
          <p:nvPr>
            <p:ph idx="1"/>
          </p:nvPr>
        </p:nvSpPr>
        <p:spPr/>
        <p:txBody>
          <a:bodyPr>
            <a:normAutofit fontScale="55000" lnSpcReduction="20000"/>
          </a:bodyPr>
          <a:lstStyle/>
          <a:p>
            <a:pPr algn="just"/>
            <a:r>
              <a:rPr lang="es-ES" dirty="0"/>
              <a:t>La obligatoriedad de acumular acciones y procesos, no así la acumulación de recursos.</a:t>
            </a:r>
          </a:p>
          <a:p>
            <a:pPr algn="just"/>
            <a:r>
              <a:rPr lang="es-ES" dirty="0"/>
              <a:t>Apuesta decididamente por la negociación y de manera específica por la mediación, como instrumento solvente para la resolución de los conflictos, aunque admite la falta de una cultura de la mediación en nuestro país.</a:t>
            </a:r>
          </a:p>
          <a:p>
            <a:pPr algn="just"/>
            <a:r>
              <a:rPr lang="es-ES" dirty="0"/>
              <a:t>Se ha descartado, aunque se propuso por el TS y se admitió por el CGPJ que, la parte demandada esté obligada a precisar en el acto de conciliación administrativa su conformidad o disconformidad con los hechos de la papeleta de conciliación, así como identificar su propio relato fáctico, junto con las causas de oposición, con la consecuencia de no poder alegarlos en la contestación a la demanda. Dicha omisión vacía de contenido la función del conciliador y comporta una clara desigualdad procesal entre las partes.</a:t>
            </a:r>
          </a:p>
          <a:p>
            <a:pPr algn="just"/>
            <a:r>
              <a:rPr lang="es-ES" dirty="0"/>
              <a:t>Se ha admitido, sin embargo, modificar el art. 82 LRJS, diferenciando la fecha de celebración del acto de conciliación ante los LAJ y el juicio y también el art. 84.3 LRJS, de manera que, si no hubiere avenencia, el demandado alegará de modo sucinto hechos y causas de oposición, sin perjuicio de formalizarlas por escrito en un plazo de 3 días.</a:t>
            </a:r>
          </a:p>
          <a:p>
            <a:pPr algn="just"/>
            <a:r>
              <a:rPr lang="es-ES" dirty="0"/>
              <a:t>Lamentablemente, no se establece ninguna consecuencia, caso de incumplirse dicha obligación, a diferencia de los demandantes, sometidos rígidamente al principio de coherencia (art. 80.1.c LRJS).</a:t>
            </a:r>
          </a:p>
          <a:p>
            <a:pPr algn="just"/>
            <a:r>
              <a:rPr lang="es-ES" dirty="0"/>
              <a:t>Tampoco se ha tomado ninguna medida, tal y como se proponía, para que la empresa, concluido el período de consultas, al momento de notificar la medida identificara los datos, requisitos y características de los trabajadores afectados, para facilitar el cumplimiento de las exigencias del art. 157.1.a LRJS  y asegurar que la sentencia es de condena, conforme al art. 160.3 LRJS.</a:t>
            </a:r>
          </a:p>
          <a:p>
            <a:pPr algn="just"/>
            <a:r>
              <a:rPr lang="es-ES" dirty="0"/>
              <a:t>El art. 13.3 VI ASAC da instrumentos a los mediadores SIMA: las partes harán constar documentalmente las divergencias existentes y sus antecedentes e identificarán las cuestiones sobre las que versará el procedimiento. Ambas partes identificaran hechos y razones que fundamenten la pretensión (art. 15.2. b). Cuando fracase la mediación, la parte actora deberá ceñirse a su papeleta de mediación, no así la parte demandada.</a:t>
            </a:r>
          </a:p>
          <a:p>
            <a:pPr marL="0" indent="0" algn="just">
              <a:buNone/>
            </a:pPr>
            <a:endParaRPr lang="es-ES" dirty="0"/>
          </a:p>
        </p:txBody>
      </p:sp>
    </p:spTree>
    <p:extLst>
      <p:ext uri="{BB962C8B-B14F-4D97-AF65-F5344CB8AC3E}">
        <p14:creationId xmlns:p14="http://schemas.microsoft.com/office/powerpoint/2010/main" val="13533633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923</TotalTime>
  <Words>3988</Words>
  <Application>Microsoft Office PowerPoint</Application>
  <PresentationFormat>Panorámica</PresentationFormat>
  <Paragraphs>256</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Calibri Light</vt:lpstr>
      <vt:lpstr>Tema de Office</vt:lpstr>
      <vt:lpstr>La crisis de la jurisdicción social: alternativas Encuentro interterritorial de la mediación laboral (Madrid 6 y 7 de octubre de 2022</vt:lpstr>
      <vt:lpstr>El éxito de la jurisdicción social como presupuesto de la subalternidad de la solución negociada de los conflictos</vt:lpstr>
      <vt:lpstr>La relevancia de las conciliaciones ante el SMAC</vt:lpstr>
      <vt:lpstr>Presentación de PowerPoint</vt:lpstr>
      <vt:lpstr>CALIDAD DE LA JUSTICIA: SENTENCIAS  DICTADAS POR LOS TITULARES</vt:lpstr>
      <vt:lpstr>DATOS DE MADRID</vt:lpstr>
      <vt:lpstr>Presentación de PowerPoint</vt:lpstr>
      <vt:lpstr>La larga marcha hacia la quiebra de la jurisdicción social</vt:lpstr>
      <vt:lpstr>El anteproyecto de ley de eficiencia procesal en el servicio público de justicia</vt:lpstr>
      <vt:lpstr>El relato sobre la falta de medios materiales y personales</vt:lpstr>
      <vt:lpstr>El régimen de compatibilidades de jueces y magistrados</vt:lpstr>
      <vt:lpstr>La  necesaria reducción de la litigiosidad</vt:lpstr>
      <vt:lpstr>EL PAPEL DE LA C. PARITARIA EN LA SOLUCIÓN DE LOS CONFLICTOS INDIVIDUALES</vt:lpstr>
      <vt:lpstr>La ejecución colectiva de los títulos colectivos de condena y su escasa utilización</vt:lpstr>
      <vt:lpstr>Dos vías de solución de los conflictos colectivos: La necesaria interactuación</vt:lpstr>
      <vt:lpstr>La puesta en valor de la mediación como instrumento básico para la alternativa de solución autónoma de los conflictos colectivos</vt:lpstr>
      <vt:lpstr>FIN DE LA PRESENTACIÓN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crisis de la jurisdicción social: alternativas</dc:title>
  <dc:creator>Ricardo Bodas Martin</dc:creator>
  <cp:lastModifiedBy>Ricardo Bodas Martin</cp:lastModifiedBy>
  <cp:revision>54</cp:revision>
  <dcterms:created xsi:type="dcterms:W3CDTF">2022-03-29T10:11:53Z</dcterms:created>
  <dcterms:modified xsi:type="dcterms:W3CDTF">2022-09-27T07:38:36Z</dcterms:modified>
</cp:coreProperties>
</file>