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7" r:id="rId2"/>
    <p:sldId id="296" r:id="rId3"/>
    <p:sldId id="258" r:id="rId4"/>
    <p:sldId id="308" r:id="rId5"/>
    <p:sldId id="309" r:id="rId6"/>
    <p:sldId id="294" r:id="rId7"/>
    <p:sldId id="295" r:id="rId8"/>
    <p:sldId id="297" r:id="rId9"/>
    <p:sldId id="299" r:id="rId10"/>
    <p:sldId id="300" r:id="rId11"/>
    <p:sldId id="301" r:id="rId12"/>
    <p:sldId id="302" r:id="rId13"/>
    <p:sldId id="303" r:id="rId14"/>
    <p:sldId id="310" r:id="rId15"/>
    <p:sldId id="278" r:id="rId16"/>
    <p:sldId id="282" r:id="rId17"/>
    <p:sldId id="527" r:id="rId18"/>
    <p:sldId id="521" r:id="rId19"/>
    <p:sldId id="507" r:id="rId20"/>
    <p:sldId id="522" r:id="rId21"/>
    <p:sldId id="524" r:id="rId22"/>
    <p:sldId id="528" r:id="rId23"/>
    <p:sldId id="529" r:id="rId24"/>
    <p:sldId id="305" r:id="rId25"/>
    <p:sldId id="304" r:id="rId26"/>
    <p:sldId id="306" r:id="rId27"/>
    <p:sldId id="298" r:id="rId28"/>
    <p:sldId id="525" r:id="rId29"/>
    <p:sldId id="52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EE4"/>
    <a:srgbClr val="FFE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0"/>
    <p:restoredTop sz="79403"/>
  </p:normalViewPr>
  <p:slideViewPr>
    <p:cSldViewPr snapToGrid="0" snapToObjects="1">
      <p:cViewPr varScale="1">
        <p:scale>
          <a:sx n="86" d="100"/>
          <a:sy n="86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FDB94-80F1-1F44-A44C-C0A7EAE0589A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</dgm:pt>
    <dgm:pt modelId="{A5759F10-C809-BA4A-963F-1ECC2074ADE9}">
      <dgm:prSet phldrT="[Texto]"/>
      <dgm:spPr/>
      <dgm:t>
        <a:bodyPr/>
        <a:lstStyle/>
        <a:p>
          <a:r>
            <a:rPr lang="es-ES" dirty="0"/>
            <a:t>Trabajo en equipo</a:t>
          </a:r>
        </a:p>
      </dgm:t>
    </dgm:pt>
    <dgm:pt modelId="{D8FB2287-F21D-8C42-8168-F9B0963C7A93}" type="parTrans" cxnId="{12157FB9-7B78-9249-A4AA-D2164DBE0E15}">
      <dgm:prSet/>
      <dgm:spPr/>
      <dgm:t>
        <a:bodyPr/>
        <a:lstStyle/>
        <a:p>
          <a:endParaRPr lang="es-ES"/>
        </a:p>
      </dgm:t>
    </dgm:pt>
    <dgm:pt modelId="{1FBA3684-F54E-3D40-B58A-5939C7E0E01C}" type="sibTrans" cxnId="{12157FB9-7B78-9249-A4AA-D2164DBE0E15}">
      <dgm:prSet/>
      <dgm:spPr/>
      <dgm:t>
        <a:bodyPr/>
        <a:lstStyle/>
        <a:p>
          <a:endParaRPr lang="es-ES"/>
        </a:p>
      </dgm:t>
    </dgm:pt>
    <dgm:pt modelId="{9B500DC2-E0C0-D347-ADB3-A53A337FE049}">
      <dgm:prSet phldrT="[Texto]"/>
      <dgm:spPr/>
      <dgm:t>
        <a:bodyPr/>
        <a:lstStyle/>
        <a:p>
          <a:r>
            <a:rPr lang="es-ES" dirty="0"/>
            <a:t>Calidad del SERCLA</a:t>
          </a:r>
        </a:p>
      </dgm:t>
    </dgm:pt>
    <dgm:pt modelId="{F409281E-3F68-3848-B3CE-121CA2159322}" type="parTrans" cxnId="{B74BD462-6F65-D643-81EB-7A2CB9CAB728}">
      <dgm:prSet/>
      <dgm:spPr/>
      <dgm:t>
        <a:bodyPr/>
        <a:lstStyle/>
        <a:p>
          <a:endParaRPr lang="es-ES"/>
        </a:p>
      </dgm:t>
    </dgm:pt>
    <dgm:pt modelId="{51CED362-9928-BA4E-85B1-20F7523AE6EC}" type="sibTrans" cxnId="{B74BD462-6F65-D643-81EB-7A2CB9CAB728}">
      <dgm:prSet/>
      <dgm:spPr/>
      <dgm:t>
        <a:bodyPr/>
        <a:lstStyle/>
        <a:p>
          <a:endParaRPr lang="es-ES"/>
        </a:p>
      </dgm:t>
    </dgm:pt>
    <dgm:pt modelId="{52B20143-5803-804C-874E-77C649144B17}">
      <dgm:prSet/>
      <dgm:spPr/>
      <dgm:t>
        <a:bodyPr/>
        <a:lstStyle/>
        <a:p>
          <a:r>
            <a:rPr lang="es-ES" dirty="0"/>
            <a:t>Avenencia</a:t>
          </a:r>
        </a:p>
      </dgm:t>
    </dgm:pt>
    <dgm:pt modelId="{BEE43172-B6FA-9646-9811-CAC30B74F944}" type="parTrans" cxnId="{68AEB308-5FFC-E743-B035-98FF2A63F6E6}">
      <dgm:prSet/>
      <dgm:spPr/>
      <dgm:t>
        <a:bodyPr/>
        <a:lstStyle/>
        <a:p>
          <a:endParaRPr lang="es-ES"/>
        </a:p>
      </dgm:t>
    </dgm:pt>
    <dgm:pt modelId="{D32EF3B1-5113-D747-94B9-B1584C784840}" type="sibTrans" cxnId="{68AEB308-5FFC-E743-B035-98FF2A63F6E6}">
      <dgm:prSet/>
      <dgm:spPr/>
      <dgm:t>
        <a:bodyPr/>
        <a:lstStyle/>
        <a:p>
          <a:endParaRPr lang="es-ES"/>
        </a:p>
      </dgm:t>
    </dgm:pt>
    <dgm:pt modelId="{774B9E81-027B-1845-BAFB-E9BDEDF8D93D}">
      <dgm:prSet/>
      <dgm:spPr/>
      <dgm:t>
        <a:bodyPr/>
        <a:lstStyle/>
        <a:p>
          <a:r>
            <a:rPr lang="es-ES" dirty="0"/>
            <a:t>Valoración de los Usuarios</a:t>
          </a:r>
        </a:p>
      </dgm:t>
    </dgm:pt>
    <dgm:pt modelId="{CF90AE4D-1971-B94B-A26C-E25688ABEB8C}" type="parTrans" cxnId="{E785F486-3EB3-C64C-A98A-63A69D0981AF}">
      <dgm:prSet/>
      <dgm:spPr/>
      <dgm:t>
        <a:bodyPr/>
        <a:lstStyle/>
        <a:p>
          <a:endParaRPr lang="es-ES"/>
        </a:p>
      </dgm:t>
    </dgm:pt>
    <dgm:pt modelId="{3360B9B1-D163-0343-923A-0D96E20CC5A2}" type="sibTrans" cxnId="{E785F486-3EB3-C64C-A98A-63A69D0981AF}">
      <dgm:prSet/>
      <dgm:spPr/>
      <dgm:t>
        <a:bodyPr/>
        <a:lstStyle/>
        <a:p>
          <a:endParaRPr lang="es-ES"/>
        </a:p>
      </dgm:t>
    </dgm:pt>
    <dgm:pt modelId="{C07180A7-A1CF-0D4A-9CDF-1B4678D7EA73}">
      <dgm:prSet/>
      <dgm:spPr/>
      <dgm:t>
        <a:bodyPr/>
        <a:lstStyle/>
        <a:p>
          <a:r>
            <a:rPr lang="es-ES" dirty="0"/>
            <a:t>Confianza</a:t>
          </a:r>
        </a:p>
      </dgm:t>
    </dgm:pt>
    <dgm:pt modelId="{761F47A1-051B-A447-89AF-9173EF8A8186}" type="parTrans" cxnId="{F62A4487-D64D-EF45-923F-EF6A5CC591A3}">
      <dgm:prSet/>
      <dgm:spPr/>
      <dgm:t>
        <a:bodyPr/>
        <a:lstStyle/>
        <a:p>
          <a:endParaRPr lang="es-ES"/>
        </a:p>
      </dgm:t>
    </dgm:pt>
    <dgm:pt modelId="{4B46D7F1-0196-0747-AD66-9A1148FBF9D7}" type="sibTrans" cxnId="{F62A4487-D64D-EF45-923F-EF6A5CC591A3}">
      <dgm:prSet/>
      <dgm:spPr/>
      <dgm:t>
        <a:bodyPr/>
        <a:lstStyle/>
        <a:p>
          <a:endParaRPr lang="es-ES"/>
        </a:p>
      </dgm:t>
    </dgm:pt>
    <dgm:pt modelId="{3B4E4335-C798-094F-B2F4-AC817B34CB55}">
      <dgm:prSet/>
      <dgm:spPr/>
      <dgm:t>
        <a:bodyPr/>
        <a:lstStyle/>
        <a:p>
          <a:r>
            <a:rPr lang="es-ES" dirty="0"/>
            <a:t>Procedimiento</a:t>
          </a:r>
        </a:p>
      </dgm:t>
    </dgm:pt>
    <dgm:pt modelId="{AAD7554E-3D3E-CD4A-A15D-E55E4F696C47}" type="parTrans" cxnId="{24023908-F7EF-C640-89C2-25278E51AE54}">
      <dgm:prSet/>
      <dgm:spPr/>
      <dgm:t>
        <a:bodyPr/>
        <a:lstStyle/>
        <a:p>
          <a:endParaRPr lang="es-ES"/>
        </a:p>
      </dgm:t>
    </dgm:pt>
    <dgm:pt modelId="{89B0FB65-BCC9-E842-93F6-21176E1D7B48}" type="sibTrans" cxnId="{24023908-F7EF-C640-89C2-25278E51AE54}">
      <dgm:prSet/>
      <dgm:spPr/>
      <dgm:t>
        <a:bodyPr/>
        <a:lstStyle/>
        <a:p>
          <a:endParaRPr lang="es-ES"/>
        </a:p>
      </dgm:t>
    </dgm:pt>
    <dgm:pt modelId="{8CCE38E9-D7BD-F641-B26D-E6CB5B78E022}">
      <dgm:prSet/>
      <dgm:spPr/>
      <dgm:t>
        <a:bodyPr/>
        <a:lstStyle/>
        <a:p>
          <a:r>
            <a:rPr lang="es-ES" dirty="0"/>
            <a:t>Competencias de los mediadores</a:t>
          </a:r>
        </a:p>
      </dgm:t>
    </dgm:pt>
    <dgm:pt modelId="{664921E0-0DE4-AA4B-8996-A9CF9B064043}" type="parTrans" cxnId="{D3FA0007-087B-6242-B16C-0DC10FA7D8D0}">
      <dgm:prSet/>
      <dgm:spPr/>
      <dgm:t>
        <a:bodyPr/>
        <a:lstStyle/>
        <a:p>
          <a:endParaRPr lang="es-ES"/>
        </a:p>
      </dgm:t>
    </dgm:pt>
    <dgm:pt modelId="{0A592CA8-8FB6-9942-83C3-6AFC8C8C51B5}" type="sibTrans" cxnId="{D3FA0007-087B-6242-B16C-0DC10FA7D8D0}">
      <dgm:prSet/>
      <dgm:spPr/>
      <dgm:t>
        <a:bodyPr/>
        <a:lstStyle/>
        <a:p>
          <a:endParaRPr lang="es-ES"/>
        </a:p>
      </dgm:t>
    </dgm:pt>
    <dgm:pt modelId="{89509C63-B43B-B242-AA39-AB5D1FDCEC64}" type="pres">
      <dgm:prSet presAssocID="{570FDB94-80F1-1F44-A44C-C0A7EAE0589A}" presName="linearFlow" presStyleCnt="0">
        <dgm:presLayoutVars>
          <dgm:dir/>
          <dgm:resizeHandles val="exact"/>
        </dgm:presLayoutVars>
      </dgm:prSet>
      <dgm:spPr/>
    </dgm:pt>
    <dgm:pt modelId="{CE89A6BF-2525-4847-B64C-A10EF108A192}" type="pres">
      <dgm:prSet presAssocID="{3B4E4335-C798-094F-B2F4-AC817B34CB55}" presName="node" presStyleLbl="node1" presStyleIdx="0" presStyleCnt="5">
        <dgm:presLayoutVars>
          <dgm:bulletEnabled val="1"/>
        </dgm:presLayoutVars>
      </dgm:prSet>
      <dgm:spPr/>
    </dgm:pt>
    <dgm:pt modelId="{A0DC5971-3FAA-A646-B91C-290D5E547464}" type="pres">
      <dgm:prSet presAssocID="{89B0FB65-BCC9-E842-93F6-21176E1D7B48}" presName="spacerL" presStyleCnt="0"/>
      <dgm:spPr/>
    </dgm:pt>
    <dgm:pt modelId="{B7D51218-3F18-4E4B-8604-F1BC11EA5534}" type="pres">
      <dgm:prSet presAssocID="{89B0FB65-BCC9-E842-93F6-21176E1D7B48}" presName="sibTrans" presStyleLbl="sibTrans2D1" presStyleIdx="0" presStyleCnt="4"/>
      <dgm:spPr/>
    </dgm:pt>
    <dgm:pt modelId="{756A5020-8929-9A42-8790-83888220AAB3}" type="pres">
      <dgm:prSet presAssocID="{89B0FB65-BCC9-E842-93F6-21176E1D7B48}" presName="spacerR" presStyleCnt="0"/>
      <dgm:spPr/>
    </dgm:pt>
    <dgm:pt modelId="{157E6BBC-257A-574A-B9CD-A6BE53FBEF58}" type="pres">
      <dgm:prSet presAssocID="{8CCE38E9-D7BD-F641-B26D-E6CB5B78E022}" presName="node" presStyleLbl="node1" presStyleIdx="1" presStyleCnt="5">
        <dgm:presLayoutVars>
          <dgm:bulletEnabled val="1"/>
        </dgm:presLayoutVars>
      </dgm:prSet>
      <dgm:spPr/>
    </dgm:pt>
    <dgm:pt modelId="{33880E6B-EFC0-AC40-AF70-4EAC25659DDD}" type="pres">
      <dgm:prSet presAssocID="{0A592CA8-8FB6-9942-83C3-6AFC8C8C51B5}" presName="spacerL" presStyleCnt="0"/>
      <dgm:spPr/>
    </dgm:pt>
    <dgm:pt modelId="{A97EC8A8-4B6F-2841-A003-0B16E533C9CF}" type="pres">
      <dgm:prSet presAssocID="{0A592CA8-8FB6-9942-83C3-6AFC8C8C51B5}" presName="sibTrans" presStyleLbl="sibTrans2D1" presStyleIdx="1" presStyleCnt="4"/>
      <dgm:spPr/>
    </dgm:pt>
    <dgm:pt modelId="{65BE8B23-7C55-B642-AB33-F65461D9CBE3}" type="pres">
      <dgm:prSet presAssocID="{0A592CA8-8FB6-9942-83C3-6AFC8C8C51B5}" presName="spacerR" presStyleCnt="0"/>
      <dgm:spPr/>
    </dgm:pt>
    <dgm:pt modelId="{9ABA1401-8367-324A-99AF-1243056A9F4A}" type="pres">
      <dgm:prSet presAssocID="{A5759F10-C809-BA4A-963F-1ECC2074ADE9}" presName="node" presStyleLbl="node1" presStyleIdx="2" presStyleCnt="5">
        <dgm:presLayoutVars>
          <dgm:bulletEnabled val="1"/>
        </dgm:presLayoutVars>
      </dgm:prSet>
      <dgm:spPr/>
    </dgm:pt>
    <dgm:pt modelId="{09424918-556C-D04E-B277-EC848DB66CAD}" type="pres">
      <dgm:prSet presAssocID="{1FBA3684-F54E-3D40-B58A-5939C7E0E01C}" presName="spacerL" presStyleCnt="0"/>
      <dgm:spPr/>
    </dgm:pt>
    <dgm:pt modelId="{DD7FDF15-9538-784C-9910-72996760C41C}" type="pres">
      <dgm:prSet presAssocID="{1FBA3684-F54E-3D40-B58A-5939C7E0E01C}" presName="sibTrans" presStyleLbl="sibTrans2D1" presStyleIdx="2" presStyleCnt="4"/>
      <dgm:spPr/>
    </dgm:pt>
    <dgm:pt modelId="{ABB20CAD-B2CC-354A-95B6-21665D9EC90A}" type="pres">
      <dgm:prSet presAssocID="{1FBA3684-F54E-3D40-B58A-5939C7E0E01C}" presName="spacerR" presStyleCnt="0"/>
      <dgm:spPr/>
    </dgm:pt>
    <dgm:pt modelId="{13E7372B-9E33-B143-B97D-223EA5C77DF1}" type="pres">
      <dgm:prSet presAssocID="{C07180A7-A1CF-0D4A-9CDF-1B4678D7EA73}" presName="node" presStyleLbl="node1" presStyleIdx="3" presStyleCnt="5">
        <dgm:presLayoutVars>
          <dgm:bulletEnabled val="1"/>
        </dgm:presLayoutVars>
      </dgm:prSet>
      <dgm:spPr/>
    </dgm:pt>
    <dgm:pt modelId="{2EC17DE3-0432-1D47-9454-10647799DCA8}" type="pres">
      <dgm:prSet presAssocID="{4B46D7F1-0196-0747-AD66-9A1148FBF9D7}" presName="spacerL" presStyleCnt="0"/>
      <dgm:spPr/>
    </dgm:pt>
    <dgm:pt modelId="{27CCF2F2-01FF-AF46-A603-74CB3C983550}" type="pres">
      <dgm:prSet presAssocID="{4B46D7F1-0196-0747-AD66-9A1148FBF9D7}" presName="sibTrans" presStyleLbl="sibTrans2D1" presStyleIdx="3" presStyleCnt="4"/>
      <dgm:spPr/>
    </dgm:pt>
    <dgm:pt modelId="{51338317-052A-2E44-A9E7-304990120AF8}" type="pres">
      <dgm:prSet presAssocID="{4B46D7F1-0196-0747-AD66-9A1148FBF9D7}" presName="spacerR" presStyleCnt="0"/>
      <dgm:spPr/>
    </dgm:pt>
    <dgm:pt modelId="{1585F6DA-0141-C844-BE12-BDEB8CF10B91}" type="pres">
      <dgm:prSet presAssocID="{9B500DC2-E0C0-D347-ADB3-A53A337FE049}" presName="node" presStyleLbl="node1" presStyleIdx="4" presStyleCnt="5">
        <dgm:presLayoutVars>
          <dgm:bulletEnabled val="1"/>
        </dgm:presLayoutVars>
      </dgm:prSet>
      <dgm:spPr/>
    </dgm:pt>
  </dgm:ptLst>
  <dgm:cxnLst>
    <dgm:cxn modelId="{D3FA0007-087B-6242-B16C-0DC10FA7D8D0}" srcId="{570FDB94-80F1-1F44-A44C-C0A7EAE0589A}" destId="{8CCE38E9-D7BD-F641-B26D-E6CB5B78E022}" srcOrd="1" destOrd="0" parTransId="{664921E0-0DE4-AA4B-8996-A9CF9B064043}" sibTransId="{0A592CA8-8FB6-9942-83C3-6AFC8C8C51B5}"/>
    <dgm:cxn modelId="{24023908-F7EF-C640-89C2-25278E51AE54}" srcId="{570FDB94-80F1-1F44-A44C-C0A7EAE0589A}" destId="{3B4E4335-C798-094F-B2F4-AC817B34CB55}" srcOrd="0" destOrd="0" parTransId="{AAD7554E-3D3E-CD4A-A15D-E55E4F696C47}" sibTransId="{89B0FB65-BCC9-E842-93F6-21176E1D7B48}"/>
    <dgm:cxn modelId="{68AEB308-5FFC-E743-B035-98FF2A63F6E6}" srcId="{9B500DC2-E0C0-D347-ADB3-A53A337FE049}" destId="{52B20143-5803-804C-874E-77C649144B17}" srcOrd="0" destOrd="0" parTransId="{BEE43172-B6FA-9646-9811-CAC30B74F944}" sibTransId="{D32EF3B1-5113-D747-94B9-B1584C784840}"/>
    <dgm:cxn modelId="{EC156D2C-468C-164D-BA8A-CA8D178B8E9F}" type="presOf" srcId="{0A592CA8-8FB6-9942-83C3-6AFC8C8C51B5}" destId="{A97EC8A8-4B6F-2841-A003-0B16E533C9CF}" srcOrd="0" destOrd="0" presId="urn:microsoft.com/office/officeart/2005/8/layout/equation1"/>
    <dgm:cxn modelId="{9AE56955-1AD1-AF48-B933-F2F6093D9262}" type="presOf" srcId="{4B46D7F1-0196-0747-AD66-9A1148FBF9D7}" destId="{27CCF2F2-01FF-AF46-A603-74CB3C983550}" srcOrd="0" destOrd="0" presId="urn:microsoft.com/office/officeart/2005/8/layout/equation1"/>
    <dgm:cxn modelId="{A67B4F57-9A44-1D4D-94B6-4F582EAB93DD}" type="presOf" srcId="{C07180A7-A1CF-0D4A-9CDF-1B4678D7EA73}" destId="{13E7372B-9E33-B143-B97D-223EA5C77DF1}" srcOrd="0" destOrd="0" presId="urn:microsoft.com/office/officeart/2005/8/layout/equation1"/>
    <dgm:cxn modelId="{B74BD462-6F65-D643-81EB-7A2CB9CAB728}" srcId="{570FDB94-80F1-1F44-A44C-C0A7EAE0589A}" destId="{9B500DC2-E0C0-D347-ADB3-A53A337FE049}" srcOrd="4" destOrd="0" parTransId="{F409281E-3F68-3848-B3CE-121CA2159322}" sibTransId="{51CED362-9928-BA4E-85B1-20F7523AE6EC}"/>
    <dgm:cxn modelId="{A4687265-5B26-4741-AAA5-FD623F53F6BB}" type="presOf" srcId="{89B0FB65-BCC9-E842-93F6-21176E1D7B48}" destId="{B7D51218-3F18-4E4B-8604-F1BC11EA5534}" srcOrd="0" destOrd="0" presId="urn:microsoft.com/office/officeart/2005/8/layout/equation1"/>
    <dgm:cxn modelId="{19E93A69-FDB0-CA4C-ABF7-5C56876BD76D}" type="presOf" srcId="{774B9E81-027B-1845-BAFB-E9BDEDF8D93D}" destId="{1585F6DA-0141-C844-BE12-BDEB8CF10B91}" srcOrd="0" destOrd="2" presId="urn:microsoft.com/office/officeart/2005/8/layout/equation1"/>
    <dgm:cxn modelId="{EF8B9A84-D4BD-7D4D-A5CB-1F724CB4DDF9}" type="presOf" srcId="{8CCE38E9-D7BD-F641-B26D-E6CB5B78E022}" destId="{157E6BBC-257A-574A-B9CD-A6BE53FBEF58}" srcOrd="0" destOrd="0" presId="urn:microsoft.com/office/officeart/2005/8/layout/equation1"/>
    <dgm:cxn modelId="{E785F486-3EB3-C64C-A98A-63A69D0981AF}" srcId="{9B500DC2-E0C0-D347-ADB3-A53A337FE049}" destId="{774B9E81-027B-1845-BAFB-E9BDEDF8D93D}" srcOrd="1" destOrd="0" parTransId="{CF90AE4D-1971-B94B-A26C-E25688ABEB8C}" sibTransId="{3360B9B1-D163-0343-923A-0D96E20CC5A2}"/>
    <dgm:cxn modelId="{F62A4487-D64D-EF45-923F-EF6A5CC591A3}" srcId="{570FDB94-80F1-1F44-A44C-C0A7EAE0589A}" destId="{C07180A7-A1CF-0D4A-9CDF-1B4678D7EA73}" srcOrd="3" destOrd="0" parTransId="{761F47A1-051B-A447-89AF-9173EF8A8186}" sibTransId="{4B46D7F1-0196-0747-AD66-9A1148FBF9D7}"/>
    <dgm:cxn modelId="{4869F4AD-6E99-0841-9D29-C4E536EE7017}" type="presOf" srcId="{570FDB94-80F1-1F44-A44C-C0A7EAE0589A}" destId="{89509C63-B43B-B242-AA39-AB5D1FDCEC64}" srcOrd="0" destOrd="0" presId="urn:microsoft.com/office/officeart/2005/8/layout/equation1"/>
    <dgm:cxn modelId="{DF1522B3-871C-B34D-B49F-F21DEA3BFABB}" type="presOf" srcId="{A5759F10-C809-BA4A-963F-1ECC2074ADE9}" destId="{9ABA1401-8367-324A-99AF-1243056A9F4A}" srcOrd="0" destOrd="0" presId="urn:microsoft.com/office/officeart/2005/8/layout/equation1"/>
    <dgm:cxn modelId="{12157FB9-7B78-9249-A4AA-D2164DBE0E15}" srcId="{570FDB94-80F1-1F44-A44C-C0A7EAE0589A}" destId="{A5759F10-C809-BA4A-963F-1ECC2074ADE9}" srcOrd="2" destOrd="0" parTransId="{D8FB2287-F21D-8C42-8168-F9B0963C7A93}" sibTransId="{1FBA3684-F54E-3D40-B58A-5939C7E0E01C}"/>
    <dgm:cxn modelId="{88E541C4-29BF-E742-A6ED-C7C8284F2011}" type="presOf" srcId="{3B4E4335-C798-094F-B2F4-AC817B34CB55}" destId="{CE89A6BF-2525-4847-B64C-A10EF108A192}" srcOrd="0" destOrd="0" presId="urn:microsoft.com/office/officeart/2005/8/layout/equation1"/>
    <dgm:cxn modelId="{6E3D94CA-7068-DD43-8A42-9F6533441FC5}" type="presOf" srcId="{52B20143-5803-804C-874E-77C649144B17}" destId="{1585F6DA-0141-C844-BE12-BDEB8CF10B91}" srcOrd="0" destOrd="1" presId="urn:microsoft.com/office/officeart/2005/8/layout/equation1"/>
    <dgm:cxn modelId="{B95B0BE8-F4E3-274A-AD69-928DA324607B}" type="presOf" srcId="{9B500DC2-E0C0-D347-ADB3-A53A337FE049}" destId="{1585F6DA-0141-C844-BE12-BDEB8CF10B91}" srcOrd="0" destOrd="0" presId="urn:microsoft.com/office/officeart/2005/8/layout/equation1"/>
    <dgm:cxn modelId="{ED5936F9-6EDA-F641-A84A-9C1D1E8C0592}" type="presOf" srcId="{1FBA3684-F54E-3D40-B58A-5939C7E0E01C}" destId="{DD7FDF15-9538-784C-9910-72996760C41C}" srcOrd="0" destOrd="0" presId="urn:microsoft.com/office/officeart/2005/8/layout/equation1"/>
    <dgm:cxn modelId="{47BA21E0-C163-5E49-9F0B-117B1B92DEC8}" type="presParOf" srcId="{89509C63-B43B-B242-AA39-AB5D1FDCEC64}" destId="{CE89A6BF-2525-4847-B64C-A10EF108A192}" srcOrd="0" destOrd="0" presId="urn:microsoft.com/office/officeart/2005/8/layout/equation1"/>
    <dgm:cxn modelId="{F9BCD664-214F-294F-B87B-3AAF1664871C}" type="presParOf" srcId="{89509C63-B43B-B242-AA39-AB5D1FDCEC64}" destId="{A0DC5971-3FAA-A646-B91C-290D5E547464}" srcOrd="1" destOrd="0" presId="urn:microsoft.com/office/officeart/2005/8/layout/equation1"/>
    <dgm:cxn modelId="{F65E3CD5-06F4-8849-9DE5-2639EA92EE6E}" type="presParOf" srcId="{89509C63-B43B-B242-AA39-AB5D1FDCEC64}" destId="{B7D51218-3F18-4E4B-8604-F1BC11EA5534}" srcOrd="2" destOrd="0" presId="urn:microsoft.com/office/officeart/2005/8/layout/equation1"/>
    <dgm:cxn modelId="{0B577081-F7A4-3C4D-8D97-434893821267}" type="presParOf" srcId="{89509C63-B43B-B242-AA39-AB5D1FDCEC64}" destId="{756A5020-8929-9A42-8790-83888220AAB3}" srcOrd="3" destOrd="0" presId="urn:microsoft.com/office/officeart/2005/8/layout/equation1"/>
    <dgm:cxn modelId="{35D9CDC3-08FF-CD4F-BF5E-E0089EAD0EF2}" type="presParOf" srcId="{89509C63-B43B-B242-AA39-AB5D1FDCEC64}" destId="{157E6BBC-257A-574A-B9CD-A6BE53FBEF58}" srcOrd="4" destOrd="0" presId="urn:microsoft.com/office/officeart/2005/8/layout/equation1"/>
    <dgm:cxn modelId="{0B637CD3-A77B-2F42-B413-8FA69AF1ED50}" type="presParOf" srcId="{89509C63-B43B-B242-AA39-AB5D1FDCEC64}" destId="{33880E6B-EFC0-AC40-AF70-4EAC25659DDD}" srcOrd="5" destOrd="0" presId="urn:microsoft.com/office/officeart/2005/8/layout/equation1"/>
    <dgm:cxn modelId="{521ECBD1-840A-214D-B2A6-CD84D2080CDA}" type="presParOf" srcId="{89509C63-B43B-B242-AA39-AB5D1FDCEC64}" destId="{A97EC8A8-4B6F-2841-A003-0B16E533C9CF}" srcOrd="6" destOrd="0" presId="urn:microsoft.com/office/officeart/2005/8/layout/equation1"/>
    <dgm:cxn modelId="{3E724C60-9311-A74B-AA36-5EA3C112EEA9}" type="presParOf" srcId="{89509C63-B43B-B242-AA39-AB5D1FDCEC64}" destId="{65BE8B23-7C55-B642-AB33-F65461D9CBE3}" srcOrd="7" destOrd="0" presId="urn:microsoft.com/office/officeart/2005/8/layout/equation1"/>
    <dgm:cxn modelId="{F38145F2-5391-3C4D-916E-203D01D46AEB}" type="presParOf" srcId="{89509C63-B43B-B242-AA39-AB5D1FDCEC64}" destId="{9ABA1401-8367-324A-99AF-1243056A9F4A}" srcOrd="8" destOrd="0" presId="urn:microsoft.com/office/officeart/2005/8/layout/equation1"/>
    <dgm:cxn modelId="{7E6C97B0-F7B5-964B-86A6-FE47FC09295E}" type="presParOf" srcId="{89509C63-B43B-B242-AA39-AB5D1FDCEC64}" destId="{09424918-556C-D04E-B277-EC848DB66CAD}" srcOrd="9" destOrd="0" presId="urn:microsoft.com/office/officeart/2005/8/layout/equation1"/>
    <dgm:cxn modelId="{353DA0E5-C201-C941-941D-7A21ACBFBA34}" type="presParOf" srcId="{89509C63-B43B-B242-AA39-AB5D1FDCEC64}" destId="{DD7FDF15-9538-784C-9910-72996760C41C}" srcOrd="10" destOrd="0" presId="urn:microsoft.com/office/officeart/2005/8/layout/equation1"/>
    <dgm:cxn modelId="{EF13C497-FF23-904A-B793-65241C4B370C}" type="presParOf" srcId="{89509C63-B43B-B242-AA39-AB5D1FDCEC64}" destId="{ABB20CAD-B2CC-354A-95B6-21665D9EC90A}" srcOrd="11" destOrd="0" presId="urn:microsoft.com/office/officeart/2005/8/layout/equation1"/>
    <dgm:cxn modelId="{F78D9C54-FADC-A146-860C-4B49E89D3824}" type="presParOf" srcId="{89509C63-B43B-B242-AA39-AB5D1FDCEC64}" destId="{13E7372B-9E33-B143-B97D-223EA5C77DF1}" srcOrd="12" destOrd="0" presId="urn:microsoft.com/office/officeart/2005/8/layout/equation1"/>
    <dgm:cxn modelId="{C10861A9-B816-A24B-905A-36E5B8A0C6DF}" type="presParOf" srcId="{89509C63-B43B-B242-AA39-AB5D1FDCEC64}" destId="{2EC17DE3-0432-1D47-9454-10647799DCA8}" srcOrd="13" destOrd="0" presId="urn:microsoft.com/office/officeart/2005/8/layout/equation1"/>
    <dgm:cxn modelId="{207BC685-4899-B243-96ED-352D91A237AA}" type="presParOf" srcId="{89509C63-B43B-B242-AA39-AB5D1FDCEC64}" destId="{27CCF2F2-01FF-AF46-A603-74CB3C983550}" srcOrd="14" destOrd="0" presId="urn:microsoft.com/office/officeart/2005/8/layout/equation1"/>
    <dgm:cxn modelId="{DB0BC517-9C71-AB47-AE86-88EA328F3C26}" type="presParOf" srcId="{89509C63-B43B-B242-AA39-AB5D1FDCEC64}" destId="{51338317-052A-2E44-A9E7-304990120AF8}" srcOrd="15" destOrd="0" presId="urn:microsoft.com/office/officeart/2005/8/layout/equation1"/>
    <dgm:cxn modelId="{D000C8ED-CAA4-6943-AE54-7DD01D5B0C60}" type="presParOf" srcId="{89509C63-B43B-B242-AA39-AB5D1FDCEC64}" destId="{1585F6DA-0141-C844-BE12-BDEB8CF10B91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9A6BF-2525-4847-B64C-A10EF108A192}">
      <dsp:nvSpPr>
        <dsp:cNvPr id="0" name=""/>
        <dsp:cNvSpPr/>
      </dsp:nvSpPr>
      <dsp:spPr>
        <a:xfrm>
          <a:off x="10219" y="2249706"/>
          <a:ext cx="1380503" cy="1380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Procedimiento</a:t>
          </a:r>
        </a:p>
      </dsp:txBody>
      <dsp:txXfrm>
        <a:off x="212389" y="2451876"/>
        <a:ext cx="976163" cy="976163"/>
      </dsp:txXfrm>
    </dsp:sp>
    <dsp:sp modelId="{B7D51218-3F18-4E4B-8604-F1BC11EA5534}">
      <dsp:nvSpPr>
        <dsp:cNvPr id="0" name=""/>
        <dsp:cNvSpPr/>
      </dsp:nvSpPr>
      <dsp:spPr>
        <a:xfrm>
          <a:off x="1502819" y="2539612"/>
          <a:ext cx="800691" cy="80069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1608951" y="2845796"/>
        <a:ext cx="588427" cy="188323"/>
      </dsp:txXfrm>
    </dsp:sp>
    <dsp:sp modelId="{157E6BBC-257A-574A-B9CD-A6BE53FBEF58}">
      <dsp:nvSpPr>
        <dsp:cNvPr id="0" name=""/>
        <dsp:cNvSpPr/>
      </dsp:nvSpPr>
      <dsp:spPr>
        <a:xfrm>
          <a:off x="2415607" y="2249706"/>
          <a:ext cx="1380503" cy="1380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Competencias de los mediadores</a:t>
          </a:r>
        </a:p>
      </dsp:txBody>
      <dsp:txXfrm>
        <a:off x="2617777" y="2451876"/>
        <a:ext cx="976163" cy="976163"/>
      </dsp:txXfrm>
    </dsp:sp>
    <dsp:sp modelId="{A97EC8A8-4B6F-2841-A003-0B16E533C9CF}">
      <dsp:nvSpPr>
        <dsp:cNvPr id="0" name=""/>
        <dsp:cNvSpPr/>
      </dsp:nvSpPr>
      <dsp:spPr>
        <a:xfrm>
          <a:off x="3908207" y="2539612"/>
          <a:ext cx="800691" cy="80069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014339" y="2845796"/>
        <a:ext cx="588427" cy="188323"/>
      </dsp:txXfrm>
    </dsp:sp>
    <dsp:sp modelId="{9ABA1401-8367-324A-99AF-1243056A9F4A}">
      <dsp:nvSpPr>
        <dsp:cNvPr id="0" name=""/>
        <dsp:cNvSpPr/>
      </dsp:nvSpPr>
      <dsp:spPr>
        <a:xfrm>
          <a:off x="4820996" y="2249706"/>
          <a:ext cx="1380503" cy="1380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Trabajo en equipo</a:t>
          </a:r>
        </a:p>
      </dsp:txBody>
      <dsp:txXfrm>
        <a:off x="5023166" y="2451876"/>
        <a:ext cx="976163" cy="976163"/>
      </dsp:txXfrm>
    </dsp:sp>
    <dsp:sp modelId="{DD7FDF15-9538-784C-9910-72996760C41C}">
      <dsp:nvSpPr>
        <dsp:cNvPr id="0" name=""/>
        <dsp:cNvSpPr/>
      </dsp:nvSpPr>
      <dsp:spPr>
        <a:xfrm>
          <a:off x="6313596" y="2539612"/>
          <a:ext cx="800691" cy="80069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419728" y="2845796"/>
        <a:ext cx="588427" cy="188323"/>
      </dsp:txXfrm>
    </dsp:sp>
    <dsp:sp modelId="{13E7372B-9E33-B143-B97D-223EA5C77DF1}">
      <dsp:nvSpPr>
        <dsp:cNvPr id="0" name=""/>
        <dsp:cNvSpPr/>
      </dsp:nvSpPr>
      <dsp:spPr>
        <a:xfrm>
          <a:off x="7226384" y="2249706"/>
          <a:ext cx="1380503" cy="1380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Confianza</a:t>
          </a:r>
        </a:p>
      </dsp:txBody>
      <dsp:txXfrm>
        <a:off x="7428554" y="2451876"/>
        <a:ext cx="976163" cy="976163"/>
      </dsp:txXfrm>
    </dsp:sp>
    <dsp:sp modelId="{27CCF2F2-01FF-AF46-A603-74CB3C983550}">
      <dsp:nvSpPr>
        <dsp:cNvPr id="0" name=""/>
        <dsp:cNvSpPr/>
      </dsp:nvSpPr>
      <dsp:spPr>
        <a:xfrm>
          <a:off x="8718984" y="2539612"/>
          <a:ext cx="800691" cy="80069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8825116" y="2704554"/>
        <a:ext cx="588427" cy="470807"/>
      </dsp:txXfrm>
    </dsp:sp>
    <dsp:sp modelId="{1585F6DA-0141-C844-BE12-BDEB8CF10B91}">
      <dsp:nvSpPr>
        <dsp:cNvPr id="0" name=""/>
        <dsp:cNvSpPr/>
      </dsp:nvSpPr>
      <dsp:spPr>
        <a:xfrm>
          <a:off x="9631773" y="2249706"/>
          <a:ext cx="1380503" cy="1380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Calidad del SERCLA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Avenencia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Valoración de los Usuarios</a:t>
          </a:r>
        </a:p>
      </dsp:txBody>
      <dsp:txXfrm>
        <a:off x="9833943" y="2451876"/>
        <a:ext cx="976163" cy="976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C60B4-EC27-0C4C-89B6-7006FB762318}" type="datetimeFigureOut">
              <a:rPr lang="es-ES" smtClean="0"/>
              <a:t>7/10/22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AF126-E163-C04C-A4A0-D210DB6A0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48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estamos evaluando el desempeño, sino el comportamiento.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AF126-E163-C04C-A4A0-D210DB6A00F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47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38BB-195A-1B4D-9FE6-FAD5D8798DF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56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competencia más deficitaria es la capacidad de análisis e interpretación.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AF126-E163-C04C-A4A0-D210DB6A00F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87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B94DB58-841F-E94B-8839-349BF26D8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4059" y="0"/>
            <a:ext cx="1887939" cy="1785848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589D4D55-BF7D-4449-9914-20825487C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0"/>
            <a:ext cx="3057098" cy="14739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4289DE37-1CAA-FD46-BF26-4F3CD68DB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3498" y="2395624"/>
            <a:ext cx="3945004" cy="1902056"/>
          </a:xfrm>
          <a:prstGeom prst="rect">
            <a:avLst/>
          </a:prstGeom>
          <a:noFill/>
          <a:effectLst>
            <a:outerShdw blurRad="192385" dist="7242" dir="5400000" sx="83000" sy="83000" algn="ctr" rotWithShape="0">
              <a:srgbClr val="000000">
                <a:alpha val="0"/>
              </a:srgbClr>
            </a:outerShdw>
            <a:reflection blurRad="72330" stA="81641" endPos="58488" dist="50800" dir="5400000" sy="-100000" algn="bl" rotWithShape="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E521A08B-FA61-8841-8148-47E2BC416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3498" y="2395624"/>
            <a:ext cx="3945004" cy="1902056"/>
          </a:xfrm>
          <a:prstGeom prst="rect">
            <a:avLst/>
          </a:prstGeom>
          <a:noFill/>
          <a:effectLst>
            <a:outerShdw blurRad="192385" dist="7242" dir="5400000" sx="83000" sy="83000" algn="ctr" rotWithShape="0">
              <a:srgbClr val="000000">
                <a:alpha val="0"/>
              </a:srgbClr>
            </a:outerShdw>
            <a:reflection blurRad="72330" stA="81641" endPos="58488" dist="50800" dir="5400000" sy="-100000" algn="bl" rotWithShape="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C66BB6-4C4A-4C47-CE0A-078F869D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E77549-E2B8-7344-A5EB-742A8E48D49A}" type="datetime2">
              <a:rPr lang="en-US" altLang="es-ES"/>
              <a:pPr/>
              <a:t>Friday, October 7, 2022</a:t>
            </a:fld>
            <a:endParaRPr lang="en-US" alt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CE183D-B20A-B254-7986-602A0071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23FC8F-4718-CB97-3002-C0304D02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23DD5-AA21-A44B-8CF7-193C20A171F4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1259711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6777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6374BC80-82FF-494B-BC7A-9D7E375FD6E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492316" y="77024"/>
            <a:ext cx="1663700" cy="12065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84445B9D-9CCF-0944-AEAF-6C701CB07216}"/>
              </a:ext>
            </a:extLst>
          </p:cNvPr>
          <p:cNvSpPr/>
          <p:nvPr userDrawn="1"/>
        </p:nvSpPr>
        <p:spPr>
          <a:xfrm>
            <a:off x="10837333" y="4297681"/>
            <a:ext cx="524494" cy="4880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FB0C821-4D66-0942-ACD1-6D0BEBFD17D2}"/>
              </a:ext>
            </a:extLst>
          </p:cNvPr>
          <p:cNvSpPr/>
          <p:nvPr userDrawn="1"/>
        </p:nvSpPr>
        <p:spPr>
          <a:xfrm>
            <a:off x="11269682" y="5140154"/>
            <a:ext cx="354391" cy="369997"/>
          </a:xfrm>
          <a:prstGeom prst="ellipse">
            <a:avLst/>
          </a:prstGeom>
          <a:solidFill>
            <a:srgbClr val="FF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709177F-D316-9F49-8F0B-F9BC8ED40193}"/>
              </a:ext>
            </a:extLst>
          </p:cNvPr>
          <p:cNvSpPr/>
          <p:nvPr userDrawn="1"/>
        </p:nvSpPr>
        <p:spPr>
          <a:xfrm>
            <a:off x="11720945" y="5631198"/>
            <a:ext cx="281283" cy="274320"/>
          </a:xfrm>
          <a:prstGeom prst="ellipse">
            <a:avLst/>
          </a:prstGeom>
          <a:solidFill>
            <a:srgbClr val="CB9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A4251B5C-0CD6-7641-6372-DB95A87423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5984" y="0"/>
            <a:ext cx="1312170" cy="6326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32ED1-DAA6-1049-AEF2-4FA8C090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>
                <a:effectLst/>
                <a:latin typeface="Arial" panose="020B0604020202020204" pitchFamily="34" charset="0"/>
                <a:ea typeface="Segoe UI" panose="020B0502040204020203" pitchFamily="34" charset="0"/>
              </a:rPr>
              <a:t>Formación y evaluación del desempeño de la labor mediadora</a:t>
            </a:r>
            <a:r>
              <a:rPr lang="es-ES" dirty="0">
                <a:effectLst/>
              </a:rPr>
              <a:t> 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2AD319-8819-9345-8C12-0A394E3F7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Francisco J. Medina</a:t>
            </a:r>
          </a:p>
          <a:p>
            <a:r>
              <a:rPr lang="es-ES" dirty="0"/>
              <a:t>Universidad de Sevilla</a:t>
            </a:r>
          </a:p>
        </p:txBody>
      </p:sp>
    </p:spTree>
    <p:extLst>
      <p:ext uri="{BB962C8B-B14F-4D97-AF65-F5344CB8AC3E}">
        <p14:creationId xmlns:p14="http://schemas.microsoft.com/office/powerpoint/2010/main" val="7169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784F9-4864-E0FF-4B03-9A652468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C3. negociación y gestión del conflicto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8C881E-1755-B67A-63B6-54E48988B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Definición: </a:t>
            </a: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Ofrece información precisa para influenciar de manera eficaz a otras personas.</a:t>
            </a:r>
          </a:p>
          <a:p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Criterios de éxito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los asuntos cruciales dentro de argumentos opuestos y lo explica a otros.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Ofrece voluntariamente opiniones y cuestiona asunciones de manera apropiada.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Afronta los conflictos y las situaciones hostiles con calma y de manera mesurada.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 los objetivos y resultados deseados en la negociación de forma clara.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Reconoce la posición de la negociación de otros y les ayuda a tomar decisiones.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Encuentra puntos de acuerdo en posiciones opuestas.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Evalúa la dinámica de la situación antes de entrar. Por ejemplo, investiga o habla con aquellos que tienen el poder de tomar la decisión.</a:t>
            </a:r>
          </a:p>
          <a:p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115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256FC-BE43-BA67-3B9D-479B4A50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C3. negociación y gestión del conflicto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B7E634-81A9-4ACB-4BD4-D79BDC20A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Maneja las objeciones mediante el reconocimiento de las mismas y la sugerencia de alternativas.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las oportunidades para intentar encajar posiciones opuestas.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intereses comunes para respaldar las sugerencias.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Vende los beneficios de las diferentes opiniones.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 a otros a identificar las lagunas y defectos en su razonamiento.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 que otros encuentren sus propias soluciones.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131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D87E4-F36F-2416-109F-39A76E17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C4. Trabajar en equipo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18DE42-26BB-B7DC-F1E4-0507344E4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</a:t>
            </a: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ón:</a:t>
            </a: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 capacidad para coordinarse con otros mediadores para realizar la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-mediación</a:t>
            </a:r>
            <a:r>
              <a:rPr lang="es-ES" dirty="0">
                <a:effectLst/>
              </a:rPr>
              <a:t> </a:t>
            </a:r>
          </a:p>
          <a:p>
            <a:r>
              <a:rPr lang="es-ES" dirty="0"/>
              <a:t>Indicadores de éxito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equipo trabaja de forma efectiva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roles del equipo están bien definidos, de forma que se facilita el desempeño de la tarea.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existen discrepancias internas a la hora de actuar de forma colegiada en la mediación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clima generado en el equipo de mediación es bueno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370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E446D-024A-C38E-F513-610B33B8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C5. Uso de las tics para la mediación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64D67C-D4CA-2966-1B89-0A335ED31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capaz de gestionar el acceso de los usuarios a la plataforma y todos los aspectos prácticos de la misma (sonido, audio)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capaz de gestionar las salas privadas y solucionar los problemas asociados a esta división en salas privadas.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capaz de usar herramientas ofimáticas de las utilizadas en la mediación (Word-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capaz de utilizar las herramientas adicionales que proporciona la plataforma (chat, videos, compartir pantalla, silenciar, fondos virtuales…)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capaz de utilizar las herramientas de la firma digital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adapta a otras plataformas diferentes (como tabletas o móvil)</a:t>
            </a:r>
          </a:p>
        </p:txBody>
      </p:sp>
    </p:spTree>
    <p:extLst>
      <p:ext uri="{BB962C8B-B14F-4D97-AF65-F5344CB8AC3E}">
        <p14:creationId xmlns:p14="http://schemas.microsoft.com/office/powerpoint/2010/main" val="322786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CE0AA-B079-E926-D9D9-7151026C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Evaluación 2018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A25D48-D90B-A022-1DFD-66A839F46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3631" y="2352802"/>
            <a:ext cx="6524738" cy="42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74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6DA50-6531-A325-3115-42290C34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Evaluación 2022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8E4A573-61D2-A02C-C0E5-5FEADC958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554356"/>
            <a:ext cx="9330282" cy="33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1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BAF40-9FDF-E10C-0DA2-6482F7DA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PRIMEROS DATOS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6C947B2-C1B0-716C-8715-A5349CE3969B}"/>
              </a:ext>
            </a:extLst>
          </p:cNvPr>
          <p:cNvGrpSpPr/>
          <p:nvPr/>
        </p:nvGrpSpPr>
        <p:grpSpPr>
          <a:xfrm>
            <a:off x="470452" y="2859485"/>
            <a:ext cx="4320206" cy="2663686"/>
            <a:chOff x="2544417" y="2782957"/>
            <a:chExt cx="2872409" cy="2663686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15813CC3-290F-6314-6D2F-89265F44E4D7}"/>
                </a:ext>
              </a:extLst>
            </p:cNvPr>
            <p:cNvCxnSpPr>
              <a:cxnSpLocks/>
            </p:cNvCxnSpPr>
            <p:nvPr/>
          </p:nvCxnSpPr>
          <p:spPr>
            <a:xfrm>
              <a:off x="2544417" y="2782957"/>
              <a:ext cx="0" cy="2663686"/>
            </a:xfrm>
            <a:prstGeom prst="line">
              <a:avLst/>
            </a:prstGeom>
            <a:ln w="508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799EB28D-3511-39DC-9E00-10206304DBA1}"/>
                </a:ext>
              </a:extLst>
            </p:cNvPr>
            <p:cNvCxnSpPr>
              <a:cxnSpLocks/>
            </p:cNvCxnSpPr>
            <p:nvPr/>
          </p:nvCxnSpPr>
          <p:spPr>
            <a:xfrm>
              <a:off x="2544417" y="5446643"/>
              <a:ext cx="2872409" cy="0"/>
            </a:xfrm>
            <a:prstGeom prst="line">
              <a:avLst/>
            </a:prstGeom>
            <a:ln w="508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8681970D-B584-3369-5BAD-16F03DDA7B53}"/>
              </a:ext>
            </a:extLst>
          </p:cNvPr>
          <p:cNvSpPr txBox="1"/>
          <p:nvPr/>
        </p:nvSpPr>
        <p:spPr>
          <a:xfrm>
            <a:off x="470452" y="5714608"/>
            <a:ext cx="452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COMPETENCIA DE ANÁLISIS DE LA SITUACIÓN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ECC62E1-4C6B-C61A-332C-FC7C9FCA2F16}"/>
              </a:ext>
            </a:extLst>
          </p:cNvPr>
          <p:cNvCxnSpPr>
            <a:cxnSpLocks/>
          </p:cNvCxnSpPr>
          <p:nvPr/>
        </p:nvCxnSpPr>
        <p:spPr>
          <a:xfrm flipV="1">
            <a:off x="851452" y="3853398"/>
            <a:ext cx="3482008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3F386149-1EFC-2A1B-8348-EE95F1794405}"/>
              </a:ext>
            </a:extLst>
          </p:cNvPr>
          <p:cNvSpPr txBox="1"/>
          <p:nvPr/>
        </p:nvSpPr>
        <p:spPr>
          <a:xfrm>
            <a:off x="4932493" y="2469773"/>
            <a:ext cx="6857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Análisis e interpretación de la situación (B=0,420, p=0.05) </a:t>
            </a:r>
          </a:p>
        </p:txBody>
      </p:sp>
    </p:spTree>
    <p:extLst>
      <p:ext uri="{BB962C8B-B14F-4D97-AF65-F5344CB8AC3E}">
        <p14:creationId xmlns:p14="http://schemas.microsoft.com/office/powerpoint/2010/main" val="252003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9CAA1-C229-C63E-A4A3-629BD9890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¿Qué fallos-errores solemos cometer los negociadores en esta competencia?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956EDCB-7579-BA89-564D-35DEA75156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23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37182-F45B-032E-6C7C-6D95FC15E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Ejemplo: Nuevo empleo temporal</a:t>
            </a:r>
          </a:p>
        </p:txBody>
      </p:sp>
    </p:spTree>
    <p:extLst>
      <p:ext uri="{BB962C8B-B14F-4D97-AF65-F5344CB8AC3E}">
        <p14:creationId xmlns:p14="http://schemas.microsoft.com/office/powerpoint/2010/main" val="278195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24653C5E-5CE0-43F9-522D-CFDC36EEF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1507" name="Marcador de contenido 10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ACE8764-E026-E213-0963-628B1884C8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178" y="0"/>
            <a:ext cx="8804275" cy="6604000"/>
          </a:xfrm>
        </p:spPr>
      </p:pic>
      <p:pic>
        <p:nvPicPr>
          <p:cNvPr id="4" name="Picture 2" descr="Pareto-Optimal Search-Based Software Engineering (POSBSE): A Literatu…">
            <a:extLst>
              <a:ext uri="{FF2B5EF4-FFF2-40B4-BE49-F238E27FC236}">
                <a16:creationId xmlns:a16="http://schemas.microsoft.com/office/drawing/2014/main" id="{6D781199-6438-AC31-AF20-21F10E54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21463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9EBAB-174A-B25A-1318-9DB71599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E2E685-B69A-D28F-0B95-2E61AE0D4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1. La definición de los términos: Evaluación del desempeño</a:t>
            </a:r>
          </a:p>
          <a:p>
            <a:r>
              <a:rPr lang="es-ES" dirty="0"/>
              <a:t>2. El proceso de evaluación de la mediación desarrollado en el SERCLA</a:t>
            </a:r>
          </a:p>
          <a:p>
            <a:r>
              <a:rPr lang="es-ES" dirty="0"/>
              <a:t>3. Algunas conclusiones importantes para la formación</a:t>
            </a:r>
          </a:p>
        </p:txBody>
      </p:sp>
      <p:pic>
        <p:nvPicPr>
          <p:cNvPr id="1026" name="Picture 2" descr="Resultado de imagen de tom schelling">
            <a:extLst>
              <a:ext uri="{FF2B5EF4-FFF2-40B4-BE49-F238E27FC236}">
                <a16:creationId xmlns:a16="http://schemas.microsoft.com/office/drawing/2014/main" id="{671F5847-966C-0BF5-B36E-2498082A2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47160"/>
            <a:ext cx="1689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kahneman nobel">
            <a:extLst>
              <a:ext uri="{FF2B5EF4-FFF2-40B4-BE49-F238E27FC236}">
                <a16:creationId xmlns:a16="http://schemas.microsoft.com/office/drawing/2014/main" id="{11A8365C-D008-112D-4436-64E1C033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71" y="4213860"/>
            <a:ext cx="16129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john nash">
            <a:extLst>
              <a:ext uri="{FF2B5EF4-FFF2-40B4-BE49-F238E27FC236}">
                <a16:creationId xmlns:a16="http://schemas.microsoft.com/office/drawing/2014/main" id="{D7A9FBC3-48F2-C017-523B-843B0486F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64" y="3947160"/>
            <a:ext cx="1600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Richard H. Thaler">
            <a:extLst>
              <a:ext uri="{FF2B5EF4-FFF2-40B4-BE49-F238E27FC236}">
                <a16:creationId xmlns:a16="http://schemas.microsoft.com/office/drawing/2014/main" id="{5813F140-A471-C9B3-2B93-5F7E36871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14" y="4161769"/>
            <a:ext cx="1422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38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B1D37EF-0925-1C0C-6B47-5D912ABA2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489" y="1965329"/>
            <a:ext cx="4575392" cy="383995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CFED91-10D3-6A4A-5157-84CB62D7D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87" y="1879770"/>
            <a:ext cx="4644346" cy="383995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2A50ED2-5A9C-723B-F235-912D43F82B64}"/>
              </a:ext>
            </a:extLst>
          </p:cNvPr>
          <p:cNvSpPr txBox="1"/>
          <p:nvPr/>
        </p:nvSpPr>
        <p:spPr>
          <a:xfrm>
            <a:off x="3359697" y="1484784"/>
            <a:ext cx="112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candidato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6530FC-3F71-848B-E1C1-34102429B094}"/>
              </a:ext>
            </a:extLst>
          </p:cNvPr>
          <p:cNvSpPr txBox="1"/>
          <p:nvPr/>
        </p:nvSpPr>
        <p:spPr>
          <a:xfrm>
            <a:off x="7787146" y="1484784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empleador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963C90-0BF6-C66F-153C-E57CF81ABDCD}"/>
              </a:ext>
            </a:extLst>
          </p:cNvPr>
          <p:cNvSpPr txBox="1"/>
          <p:nvPr/>
        </p:nvSpPr>
        <p:spPr>
          <a:xfrm>
            <a:off x="0" y="0"/>
            <a:ext cx="5421677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Asuntos Distributivos: Pago de contrato, horas de trabajo</a:t>
            </a:r>
          </a:p>
          <a:p>
            <a:r>
              <a:rPr lang="es-ES" dirty="0"/>
              <a:t>Asuntos Integrativos: Bonus</a:t>
            </a:r>
          </a:p>
          <a:p>
            <a:r>
              <a:rPr lang="es-ES" dirty="0"/>
              <a:t>Asuntos de Interés Común: Proyecto</a:t>
            </a:r>
          </a:p>
          <a:p>
            <a:r>
              <a:rPr lang="es-ES" dirty="0"/>
              <a:t>Asuntos equivalentes: Día de comienzo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8FE057-E843-E845-D11B-AC2494DC2651}"/>
              </a:ext>
            </a:extLst>
          </p:cNvPr>
          <p:cNvSpPr txBox="1"/>
          <p:nvPr/>
        </p:nvSpPr>
        <p:spPr>
          <a:xfrm>
            <a:off x="9365585" y="39884"/>
            <a:ext cx="2826415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Negociación bilateral</a:t>
            </a:r>
          </a:p>
          <a:p>
            <a:r>
              <a:rPr lang="es-ES" dirty="0"/>
              <a:t>Múltiples asuntos</a:t>
            </a:r>
          </a:p>
          <a:p>
            <a:r>
              <a:rPr lang="es-ES" dirty="0"/>
              <a:t>Simétrica</a:t>
            </a:r>
          </a:p>
          <a:p>
            <a:r>
              <a:rPr lang="es-ES" dirty="0"/>
              <a:t>Suma variable</a:t>
            </a:r>
          </a:p>
          <a:p>
            <a:r>
              <a:rPr lang="es-ES" dirty="0"/>
              <a:t>Múltiples acuerdos 5</a:t>
            </a:r>
            <a:r>
              <a:rPr lang="es-ES" baseline="30000" dirty="0"/>
              <a:t>5</a:t>
            </a:r>
            <a:r>
              <a:rPr lang="es-ES" dirty="0"/>
              <a:t>=3125</a:t>
            </a:r>
          </a:p>
          <a:p>
            <a:r>
              <a:rPr lang="es-ES" dirty="0"/>
              <a:t>Certidumbre</a:t>
            </a:r>
          </a:p>
        </p:txBody>
      </p:sp>
    </p:spTree>
    <p:extLst>
      <p:ext uri="{BB962C8B-B14F-4D97-AF65-F5344CB8AC3E}">
        <p14:creationId xmlns:p14="http://schemas.microsoft.com/office/powerpoint/2010/main" val="95557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98174-CE23-C40D-701B-387629A5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401" y="140307"/>
            <a:ext cx="6988513" cy="99417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92D050"/>
                </a:solidFill>
              </a:rPr>
              <a:t>Espacios de beneficio común</a:t>
            </a:r>
          </a:p>
        </p:txBody>
      </p:sp>
      <p:cxnSp>
        <p:nvCxnSpPr>
          <p:cNvPr id="5" name="Conector angular 4">
            <a:extLst>
              <a:ext uri="{FF2B5EF4-FFF2-40B4-BE49-F238E27FC236}">
                <a16:creationId xmlns:a16="http://schemas.microsoft.com/office/drawing/2014/main" id="{2F3C1130-DB85-D2FD-FBFD-FDAF9F09F213}"/>
              </a:ext>
            </a:extLst>
          </p:cNvPr>
          <p:cNvCxnSpPr>
            <a:cxnSpLocks/>
          </p:cNvCxnSpPr>
          <p:nvPr/>
        </p:nvCxnSpPr>
        <p:spPr>
          <a:xfrm>
            <a:off x="2591697" y="1729549"/>
            <a:ext cx="3909848" cy="2656490"/>
          </a:xfrm>
          <a:prstGeom prst="bentConnector3">
            <a:avLst>
              <a:gd name="adj1" fmla="val 806"/>
            </a:avLst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262B1F88-B05A-E68B-41AD-87219639D5C7}"/>
              </a:ext>
            </a:extLst>
          </p:cNvPr>
          <p:cNvSpPr txBox="1"/>
          <p:nvPr/>
        </p:nvSpPr>
        <p:spPr>
          <a:xfrm>
            <a:off x="2733587" y="4551578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100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1C2593-9CF6-5499-562E-FD3BF555FFD7}"/>
              </a:ext>
            </a:extLst>
          </p:cNvPr>
          <p:cNvSpPr txBox="1"/>
          <p:nvPr/>
        </p:nvSpPr>
        <p:spPr>
          <a:xfrm>
            <a:off x="4278835" y="4551578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600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2821F54-9C95-6F0B-FF97-5F2BCE1BAA40}"/>
              </a:ext>
            </a:extLst>
          </p:cNvPr>
          <p:cNvSpPr txBox="1"/>
          <p:nvPr/>
        </p:nvSpPr>
        <p:spPr>
          <a:xfrm>
            <a:off x="5315190" y="4559462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860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F61AC8-76D5-3304-284F-3167C4EABDC3}"/>
              </a:ext>
            </a:extLst>
          </p:cNvPr>
          <p:cNvSpPr txBox="1"/>
          <p:nvPr/>
        </p:nvSpPr>
        <p:spPr>
          <a:xfrm>
            <a:off x="6351546" y="4571837"/>
            <a:ext cx="60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1220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4D5EC1-75AB-3189-DA96-D4118B3D343B}"/>
              </a:ext>
            </a:extLst>
          </p:cNvPr>
          <p:cNvSpPr txBox="1"/>
          <p:nvPr/>
        </p:nvSpPr>
        <p:spPr>
          <a:xfrm>
            <a:off x="2067722" y="2762782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600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45EEAFD-1119-9DAA-E570-94D53EA44242}"/>
              </a:ext>
            </a:extLst>
          </p:cNvPr>
          <p:cNvSpPr txBox="1"/>
          <p:nvPr/>
        </p:nvSpPr>
        <p:spPr>
          <a:xfrm>
            <a:off x="2063553" y="2182811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860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5EA5D8B-54BA-7CE7-CE95-7F9ADC5BCC1A}"/>
              </a:ext>
            </a:extLst>
          </p:cNvPr>
          <p:cNvSpPr txBox="1"/>
          <p:nvPr/>
        </p:nvSpPr>
        <p:spPr>
          <a:xfrm>
            <a:off x="2063553" y="1706768"/>
            <a:ext cx="60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1220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95A3657-FFDE-8220-58E7-8D7B1693B53B}"/>
              </a:ext>
            </a:extLst>
          </p:cNvPr>
          <p:cNvSpPr txBox="1"/>
          <p:nvPr/>
        </p:nvSpPr>
        <p:spPr>
          <a:xfrm>
            <a:off x="2063553" y="4003727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100</a:t>
            </a:r>
          </a:p>
        </p:txBody>
      </p:sp>
      <p:sp>
        <p:nvSpPr>
          <p:cNvPr id="17" name="Cara sonriente 16">
            <a:extLst>
              <a:ext uri="{FF2B5EF4-FFF2-40B4-BE49-F238E27FC236}">
                <a16:creationId xmlns:a16="http://schemas.microsoft.com/office/drawing/2014/main" id="{BABE0075-483D-EF3A-AF47-8C8AE5B1F462}"/>
              </a:ext>
            </a:extLst>
          </p:cNvPr>
          <p:cNvSpPr/>
          <p:nvPr/>
        </p:nvSpPr>
        <p:spPr>
          <a:xfrm>
            <a:off x="6071707" y="4003726"/>
            <a:ext cx="209120" cy="182406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ara sonriente 17">
            <a:extLst>
              <a:ext uri="{FF2B5EF4-FFF2-40B4-BE49-F238E27FC236}">
                <a16:creationId xmlns:a16="http://schemas.microsoft.com/office/drawing/2014/main" id="{57E7E534-C9E4-B7F8-576E-0FDB71FC131A}"/>
              </a:ext>
            </a:extLst>
          </p:cNvPr>
          <p:cNvSpPr/>
          <p:nvPr/>
        </p:nvSpPr>
        <p:spPr>
          <a:xfrm>
            <a:off x="2829922" y="1754064"/>
            <a:ext cx="209120" cy="182406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Nube 18">
            <a:extLst>
              <a:ext uri="{FF2B5EF4-FFF2-40B4-BE49-F238E27FC236}">
                <a16:creationId xmlns:a16="http://schemas.microsoft.com/office/drawing/2014/main" id="{91A5887B-2402-59D1-690D-424EF897C239}"/>
              </a:ext>
            </a:extLst>
          </p:cNvPr>
          <p:cNvSpPr/>
          <p:nvPr/>
        </p:nvSpPr>
        <p:spPr>
          <a:xfrm>
            <a:off x="2733586" y="4027651"/>
            <a:ext cx="346614" cy="229151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547D91B-9636-32F4-3207-66DCB8EC212F}"/>
              </a:ext>
            </a:extLst>
          </p:cNvPr>
          <p:cNvSpPr/>
          <p:nvPr/>
        </p:nvSpPr>
        <p:spPr>
          <a:xfrm>
            <a:off x="4869815" y="2250051"/>
            <a:ext cx="236483" cy="209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60D1D84-5CFC-ABBF-E5BF-E0791C7E7541}"/>
              </a:ext>
            </a:extLst>
          </p:cNvPr>
          <p:cNvSpPr/>
          <p:nvPr/>
        </p:nvSpPr>
        <p:spPr>
          <a:xfrm>
            <a:off x="5070825" y="2542303"/>
            <a:ext cx="236483" cy="209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DA76349-DD3D-0D2A-CC14-D75580F21DD4}"/>
              </a:ext>
            </a:extLst>
          </p:cNvPr>
          <p:cNvSpPr/>
          <p:nvPr/>
        </p:nvSpPr>
        <p:spPr>
          <a:xfrm>
            <a:off x="4278835" y="2077931"/>
            <a:ext cx="236483" cy="209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A672B18-020E-AB76-9B27-A32EBD6AF24D}"/>
              </a:ext>
            </a:extLst>
          </p:cNvPr>
          <p:cNvSpPr/>
          <p:nvPr/>
        </p:nvSpPr>
        <p:spPr>
          <a:xfrm>
            <a:off x="3880643" y="2460362"/>
            <a:ext cx="236483" cy="2097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86BA6128-A76C-5CC8-F2EC-18E9E8CBED81}"/>
              </a:ext>
            </a:extLst>
          </p:cNvPr>
          <p:cNvSpPr/>
          <p:nvPr/>
        </p:nvSpPr>
        <p:spPr>
          <a:xfrm>
            <a:off x="4767339" y="3163109"/>
            <a:ext cx="236483" cy="2097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B67FCF23-EEB4-F8DC-8C08-44E59D8D0888}"/>
              </a:ext>
            </a:extLst>
          </p:cNvPr>
          <p:cNvSpPr/>
          <p:nvPr/>
        </p:nvSpPr>
        <p:spPr>
          <a:xfrm>
            <a:off x="4266783" y="2745637"/>
            <a:ext cx="236483" cy="20975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7198A5C-6AC6-DC0F-2ACF-3DA82803CB07}"/>
              </a:ext>
            </a:extLst>
          </p:cNvPr>
          <p:cNvSpPr/>
          <p:nvPr/>
        </p:nvSpPr>
        <p:spPr>
          <a:xfrm>
            <a:off x="4397076" y="3459455"/>
            <a:ext cx="236483" cy="2097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422F7562-65D0-B644-0AF8-88091FE1416F}"/>
              </a:ext>
            </a:extLst>
          </p:cNvPr>
          <p:cNvSpPr/>
          <p:nvPr/>
        </p:nvSpPr>
        <p:spPr>
          <a:xfrm>
            <a:off x="3521863" y="2955395"/>
            <a:ext cx="236483" cy="2097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857D4F5-2D09-6514-F22D-881A142DAE84}"/>
              </a:ext>
            </a:extLst>
          </p:cNvPr>
          <p:cNvSpPr/>
          <p:nvPr/>
        </p:nvSpPr>
        <p:spPr>
          <a:xfrm>
            <a:off x="3758345" y="3386978"/>
            <a:ext cx="236483" cy="2097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B77B3AAB-5646-7A09-ACFD-EAC71A93CE82}"/>
              </a:ext>
            </a:extLst>
          </p:cNvPr>
          <p:cNvCxnSpPr>
            <a:cxnSpLocks/>
          </p:cNvCxnSpPr>
          <p:nvPr/>
        </p:nvCxnSpPr>
        <p:spPr>
          <a:xfrm>
            <a:off x="4397075" y="1445771"/>
            <a:ext cx="0" cy="2940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1A55D45-A74C-56EB-4602-76E3C9F16C5A}"/>
              </a:ext>
            </a:extLst>
          </p:cNvPr>
          <p:cNvCxnSpPr>
            <a:cxnSpLocks/>
          </p:cNvCxnSpPr>
          <p:nvPr/>
        </p:nvCxnSpPr>
        <p:spPr>
          <a:xfrm flipH="1">
            <a:off x="2686290" y="2892256"/>
            <a:ext cx="34762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2EFE7B7B-CD48-EB16-8328-7F0832E71711}"/>
              </a:ext>
            </a:extLst>
          </p:cNvPr>
          <p:cNvCxnSpPr>
            <a:cxnSpLocks/>
          </p:cNvCxnSpPr>
          <p:nvPr/>
        </p:nvCxnSpPr>
        <p:spPr>
          <a:xfrm flipH="1" flipV="1">
            <a:off x="3135380" y="1936471"/>
            <a:ext cx="2905025" cy="2091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A315AA40-A129-E681-3F1C-EA6084D0FE54}"/>
              </a:ext>
            </a:extLst>
          </p:cNvPr>
          <p:cNvCxnSpPr>
            <a:cxnSpLocks/>
          </p:cNvCxnSpPr>
          <p:nvPr/>
        </p:nvCxnSpPr>
        <p:spPr>
          <a:xfrm flipH="1">
            <a:off x="3222317" y="1634958"/>
            <a:ext cx="2325414" cy="2368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B430D-4683-A30A-CEB7-504095C2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784" y="89987"/>
            <a:ext cx="5071872" cy="1499616"/>
          </a:xfrm>
        </p:spPr>
        <p:txBody>
          <a:bodyPr/>
          <a:lstStyle/>
          <a:p>
            <a:r>
              <a:rPr lang="es-ES" dirty="0"/>
              <a:t>Un ejemplo práctico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7E72D63-5BA4-7084-58D3-AC0388002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596" y="1096436"/>
            <a:ext cx="4501404" cy="283135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D82953-D69D-E363-3A65-0133A4DC5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564" y="130044"/>
            <a:ext cx="4835252" cy="14339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A84BD69-4999-1182-5195-F4BD510A1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564" y="1932320"/>
            <a:ext cx="4249167" cy="9199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54BE2CE-5F3C-5DC5-CF6F-5E1CCAD71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564" y="3429000"/>
            <a:ext cx="4927732" cy="91992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3DEEB4F-5BFA-8ADF-4B01-EF13E47BA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389" y="5659836"/>
            <a:ext cx="8957427" cy="110817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FE3FDD4-A081-15A9-75F3-A3DFE7F053E8}"/>
              </a:ext>
            </a:extLst>
          </p:cNvPr>
          <p:cNvSpPr txBox="1"/>
          <p:nvPr/>
        </p:nvSpPr>
        <p:spPr>
          <a:xfrm>
            <a:off x="1548784" y="4275748"/>
            <a:ext cx="469712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Asuntos Distributivos: Salario</a:t>
            </a:r>
          </a:p>
          <a:p>
            <a:r>
              <a:rPr lang="es-ES" dirty="0"/>
              <a:t>Asuntos Integrativos: Duración del convenio, </a:t>
            </a:r>
          </a:p>
          <a:p>
            <a:r>
              <a:rPr lang="es-ES" dirty="0"/>
              <a:t>Asuntos de Interés Común: Comité de seguimiento</a:t>
            </a:r>
          </a:p>
          <a:p>
            <a:r>
              <a:rPr lang="es-ES" dirty="0"/>
              <a:t>Incertidumbre: Inflación. </a:t>
            </a:r>
          </a:p>
        </p:txBody>
      </p:sp>
    </p:spTree>
    <p:extLst>
      <p:ext uri="{BB962C8B-B14F-4D97-AF65-F5344CB8AC3E}">
        <p14:creationId xmlns:p14="http://schemas.microsoft.com/office/powerpoint/2010/main" val="1951323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2EFF5-1108-4CFC-4F6E-BE42C380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se crea valor?</a:t>
            </a:r>
          </a:p>
        </p:txBody>
      </p:sp>
      <p:pic>
        <p:nvPicPr>
          <p:cNvPr id="21507" name="Marcador de contenido 10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ACE8764-E026-E213-0963-628B1884C8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9" y="2544762"/>
            <a:ext cx="4673600" cy="3505200"/>
          </a:xfr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D35219-FC3C-B305-E76B-0515A27D3C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- Buscar todas las posibilidades a la mediación (incrementar el pastel).</a:t>
            </a:r>
          </a:p>
          <a:p>
            <a:r>
              <a:rPr lang="es-ES" dirty="0"/>
              <a:t>- Trabajar con la diversidad.</a:t>
            </a:r>
          </a:p>
          <a:p>
            <a:pPr lvl="1"/>
            <a:r>
              <a:rPr lang="es-ES" dirty="0" err="1"/>
              <a:t>Logrolling</a:t>
            </a:r>
            <a:r>
              <a:rPr lang="es-ES" dirty="0"/>
              <a:t>/Firme flexibilidad.</a:t>
            </a:r>
          </a:p>
          <a:p>
            <a:r>
              <a:rPr lang="es-ES" dirty="0"/>
              <a:t>- Gestionar la incertidumbre</a:t>
            </a:r>
          </a:p>
          <a:p>
            <a:pPr lvl="1"/>
            <a:r>
              <a:rPr lang="es-ES" dirty="0"/>
              <a:t>Cláusulas de contingencia</a:t>
            </a:r>
          </a:p>
          <a:p>
            <a:r>
              <a:rPr lang="es-ES" dirty="0"/>
              <a:t>- Generar un clima de confianza</a:t>
            </a:r>
          </a:p>
          <a:p>
            <a:r>
              <a:rPr lang="es-ES" dirty="0"/>
              <a:t>- No cometer errores en la estrategia negociadora</a:t>
            </a:r>
          </a:p>
        </p:txBody>
      </p:sp>
    </p:spTree>
    <p:extLst>
      <p:ext uri="{BB962C8B-B14F-4D97-AF65-F5344CB8AC3E}">
        <p14:creationId xmlns:p14="http://schemas.microsoft.com/office/powerpoint/2010/main" val="1303348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98413-525F-1050-ACBD-052819C7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Errores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46B677-10FB-99C4-2F12-7E958AC08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b="1" dirty="0">
                <a:latin typeface="Avenir" panose="02000503020000020003" pitchFamily="2" charset="0"/>
              </a:rPr>
              <a:t>1. Sesgo de accesibilidad</a:t>
            </a:r>
          </a:p>
          <a:p>
            <a:pPr lvl="1"/>
            <a:r>
              <a:rPr lang="es-ES" altLang="es-ES" dirty="0">
                <a:latin typeface="Avenir" panose="02000503020000020003" pitchFamily="2" charset="0"/>
              </a:rPr>
              <a:t>Las personas entienden la negociación y la mediación en función de sus experiencias personales pasadas.</a:t>
            </a:r>
            <a:endParaRPr lang="es-ES" dirty="0">
              <a:latin typeface="Avenir" panose="02000503020000020003" pitchFamily="2" charset="0"/>
            </a:endParaRPr>
          </a:p>
          <a:p>
            <a:pPr marL="128016" lvl="1" indent="0">
              <a:buNone/>
            </a:pPr>
            <a:r>
              <a:rPr lang="es-ES" b="1" dirty="0">
                <a:latin typeface="Avenir" panose="02000503020000020003" pitchFamily="2" charset="0"/>
              </a:rPr>
              <a:t>2. Toma de perspectiva</a:t>
            </a:r>
          </a:p>
          <a:p>
            <a:pPr marL="128016" lvl="1" indent="0">
              <a:buNone/>
            </a:pPr>
            <a:r>
              <a:rPr lang="es-ES" altLang="es-ES" dirty="0">
                <a:latin typeface="Avenir" panose="02000503020000020003" pitchFamily="2" charset="0"/>
              </a:rPr>
              <a:t>. Ponerse en el lugar del otro, considerar su propia visión de las cosas.</a:t>
            </a:r>
          </a:p>
          <a:p>
            <a:r>
              <a:rPr lang="es-ES" altLang="es-ES" sz="1800" b="1" dirty="0">
                <a:latin typeface="Avenir" panose="02000503020000020003" pitchFamily="2" charset="0"/>
              </a:rPr>
              <a:t>3. Error de pastel fijo</a:t>
            </a:r>
          </a:p>
          <a:p>
            <a:pPr lvl="1"/>
            <a:r>
              <a:rPr lang="es-ES" altLang="es-ES" dirty="0">
                <a:latin typeface="Avenir" panose="02000503020000020003" pitchFamily="2" charset="0"/>
              </a:rPr>
              <a:t>Considerar que la negociación es un reparto de elementos, por lo que todos los elementos son distributivos.</a:t>
            </a:r>
          </a:p>
          <a:p>
            <a:pPr marL="128016" lvl="1" indent="0">
              <a:buNone/>
            </a:pPr>
            <a:endParaRPr lang="es-ES" altLang="es-ES" sz="1400" dirty="0"/>
          </a:p>
          <a:p>
            <a:pPr marL="128016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3276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57CAD-F385-A362-EAAF-C3B2B5E7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Errores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D163C3-2759-D74D-DCB1-FBD4CB835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394767" cy="4023360"/>
          </a:xfrm>
        </p:spPr>
        <p:txBody>
          <a:bodyPr/>
          <a:lstStyle/>
          <a:p>
            <a:pPr marL="128016" lvl="1" indent="0">
              <a:buNone/>
            </a:pPr>
            <a:r>
              <a:rPr lang="es-ES" altLang="es-ES" b="1" dirty="0">
                <a:latin typeface="Avenir Book" panose="02000503020000020003" pitchFamily="2" charset="0"/>
              </a:rPr>
              <a:t>4. Devaluación reactiva</a:t>
            </a:r>
          </a:p>
          <a:p>
            <a:pPr lvl="1"/>
            <a:r>
              <a:rPr lang="es-ES" altLang="es-ES" dirty="0">
                <a:latin typeface="Avenir Book" panose="02000503020000020003" pitchFamily="2" charset="0"/>
              </a:rPr>
              <a:t>En situaciones cargadas emocionalmente tendemos a reaccionar negativamente a la ambigüedad</a:t>
            </a:r>
          </a:p>
          <a:p>
            <a:pPr lvl="1"/>
            <a:r>
              <a:rPr lang="es-ES" altLang="es-ES" i="0" dirty="0">
                <a:latin typeface="Avenir Book" panose="02000503020000020003" pitchFamily="2" charset="0"/>
              </a:rPr>
              <a:t>Los negociadores reaccionan de forma diferente a la misma oferta en función de quién la haga</a:t>
            </a:r>
          </a:p>
          <a:p>
            <a:r>
              <a:rPr lang="es-ES" sz="1800" b="1" dirty="0">
                <a:latin typeface="Avenir Book" panose="02000503020000020003" pitchFamily="2" charset="0"/>
              </a:rPr>
              <a:t>5. Ilusión de transparencia</a:t>
            </a:r>
          </a:p>
          <a:p>
            <a:pPr lvl="1"/>
            <a:r>
              <a:rPr lang="es-ES" altLang="es-ES" i="0" dirty="0">
                <a:latin typeface="Avenir Book" panose="02000503020000020003" pitchFamily="2" charset="0"/>
              </a:rPr>
              <a:t>Sobre-estimamos la capacidad del adversario para conocer nuestros intereses, o nuestros estados internos</a:t>
            </a:r>
          </a:p>
          <a:p>
            <a:pPr lvl="1"/>
            <a:endParaRPr lang="es-ES" altLang="es-ES" i="0" dirty="0">
              <a:latin typeface="Avenir Book" panose="02000503020000020003" pitchFamily="2" charset="0"/>
            </a:endParaRPr>
          </a:p>
          <a:p>
            <a:pPr lvl="1"/>
            <a:endParaRPr lang="es-ES" altLang="es-ES" i="0" dirty="0">
              <a:latin typeface="Arial" panose="020B0604020202020204" pitchFamily="34" charset="0"/>
            </a:endParaRPr>
          </a:p>
          <a:p>
            <a:pPr lvl="1"/>
            <a:endParaRPr lang="es-ES" dirty="0"/>
          </a:p>
        </p:txBody>
      </p:sp>
      <p:pic>
        <p:nvPicPr>
          <p:cNvPr id="5122" name="Picture 2" descr="Reactive Devaluation – Welcome to Club Street Post">
            <a:extLst>
              <a:ext uri="{FF2B5EF4-FFF2-40B4-BE49-F238E27FC236}">
                <a16:creationId xmlns:a16="http://schemas.microsoft.com/office/drawing/2014/main" id="{112CF1AE-1F34-6E9C-E39D-88E8B45F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487" y="2506588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38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5F20F-2AD4-934D-090C-3E98BC31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errores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22769D-C433-52A5-3B48-B8DD5F45D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150429" cy="4023360"/>
          </a:xfrm>
        </p:spPr>
        <p:txBody>
          <a:bodyPr>
            <a:normAutofit fontScale="92500"/>
          </a:bodyPr>
          <a:lstStyle/>
          <a:p>
            <a:r>
              <a:rPr lang="es-ES_tradnl" altLang="es-ES" sz="2400" dirty="0">
                <a:latin typeface="Avenir Book" panose="02000503020000020003" pitchFamily="2" charset="0"/>
              </a:rPr>
              <a:t>6. Falso consenso: </a:t>
            </a:r>
          </a:p>
          <a:p>
            <a:pPr lvl="1"/>
            <a:r>
              <a:rPr lang="es-ES_tradnl" altLang="es-ES" sz="2000" dirty="0">
                <a:latin typeface="Avenir Book" panose="02000503020000020003" pitchFamily="2" charset="0"/>
              </a:rPr>
              <a:t>Sobrestimar el grado de similitud entre uno mismo y los otros.</a:t>
            </a:r>
          </a:p>
          <a:p>
            <a:r>
              <a:rPr lang="es-ES" altLang="es-ES" sz="2400" dirty="0">
                <a:latin typeface="Avenir Book" panose="02000503020000020003" pitchFamily="2" charset="0"/>
              </a:rPr>
              <a:t>7. Sobre-confianza. </a:t>
            </a:r>
          </a:p>
          <a:p>
            <a:pPr lvl="1"/>
            <a:r>
              <a:rPr lang="es-ES" altLang="es-ES" sz="2000" dirty="0">
                <a:latin typeface="Avenir Book" panose="02000503020000020003" pitchFamily="2" charset="0"/>
              </a:rPr>
              <a:t>Niveles exagerados de confianza en el juicio de las propias capacidades y habilidades en relación con la ocurrencia de eventos positivos, y a la subestimación de la probabilidad de los eventos negativos. </a:t>
            </a:r>
          </a:p>
          <a:p>
            <a:pPr marL="128016" lvl="1" indent="0">
              <a:buNone/>
            </a:pPr>
            <a:r>
              <a:rPr lang="es-ES" altLang="es-ES" sz="2400" dirty="0">
                <a:latin typeface="Avenir Book" panose="02000503020000020003" pitchFamily="2" charset="0"/>
              </a:rPr>
              <a:t>8. Escalamiento del compromiso</a:t>
            </a:r>
          </a:p>
          <a:p>
            <a:pPr marL="128016" lvl="1" indent="0">
              <a:buNone/>
            </a:pPr>
            <a:r>
              <a:rPr lang="es-ES" altLang="es-ES" sz="1700" dirty="0">
                <a:latin typeface="Avenir Book" panose="02000503020000020003" pitchFamily="2" charset="0"/>
              </a:rPr>
              <a:t>Comprometerse con un curso de acción a pesar de que existen evidencias objetivas de que ha fracasado</a:t>
            </a:r>
            <a:endParaRPr lang="es-ES" altLang="es-ES" sz="2000" dirty="0">
              <a:latin typeface="Avenir Book" panose="02000503020000020003" pitchFamily="2" charset="0"/>
            </a:endParaRPr>
          </a:p>
          <a:p>
            <a:pPr lvl="1"/>
            <a:endParaRPr lang="es-ES" altLang="es-ES" sz="2400" dirty="0"/>
          </a:p>
          <a:p>
            <a:endParaRPr lang="es-ES" altLang="es-ES" dirty="0"/>
          </a:p>
          <a:p>
            <a:endParaRPr lang="es-ES" dirty="0"/>
          </a:p>
        </p:txBody>
      </p:sp>
      <p:pic>
        <p:nvPicPr>
          <p:cNvPr id="4098" name="Picture 2" descr="The False Consensus Effect and How It Distorts Our Thinking - Learning Mind">
            <a:extLst>
              <a:ext uri="{FF2B5EF4-FFF2-40B4-BE49-F238E27FC236}">
                <a16:creationId xmlns:a16="http://schemas.microsoft.com/office/drawing/2014/main" id="{BDD9F2D9-2824-889D-CBC8-994D818B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89" y="367645"/>
            <a:ext cx="3331345" cy="21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verconfidence | Cartoon Movement">
            <a:extLst>
              <a:ext uri="{FF2B5EF4-FFF2-40B4-BE49-F238E27FC236}">
                <a16:creationId xmlns:a16="http://schemas.microsoft.com/office/drawing/2014/main" id="{B90A0031-2D3C-5989-0877-07A25E47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16" y="3415978"/>
            <a:ext cx="3410009" cy="22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0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99656-25DC-0AFA-7AD4-C7DDA438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Dónde avanzar en la agenda de 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385BB-702A-35D6-0DD0-B68B0BCA7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7130058" cy="3879130"/>
          </a:xfrm>
        </p:spPr>
        <p:txBody>
          <a:bodyPr/>
          <a:lstStyle/>
          <a:p>
            <a:r>
              <a:rPr lang="es-ES" dirty="0"/>
              <a:t>Identificar el potencial integrativo de las situaciones.</a:t>
            </a:r>
          </a:p>
          <a:p>
            <a:r>
              <a:rPr lang="es-ES" dirty="0"/>
              <a:t>Identificar la importancia relativa de los asuntos para las partes y aquellos aspectos que generen incertidumbre.</a:t>
            </a:r>
          </a:p>
          <a:p>
            <a:r>
              <a:rPr lang="es-ES" dirty="0"/>
              <a:t>Identificar cómo gestionar conflictos complejos: cuándo hacer pre-mediación, separar a las partes, cómo enfocar las sesiones privadas.</a:t>
            </a:r>
          </a:p>
          <a:p>
            <a:r>
              <a:rPr lang="es-ES" dirty="0"/>
              <a:t>Potenciar las habilidades de comunicación.</a:t>
            </a:r>
          </a:p>
          <a:p>
            <a:r>
              <a:rPr lang="es-ES" dirty="0"/>
              <a:t>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4C11B81-CF90-708A-77B9-F5A23C83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114" y="1858519"/>
            <a:ext cx="33528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2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D3FBB-2B31-E276-08EA-C17BCAAE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mejorar?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E490A0-183A-86F7-2A27-95EB5AF7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93298"/>
            <a:ext cx="9720073" cy="371606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Reflexividad</a:t>
            </a:r>
          </a:p>
          <a:p>
            <a:pPr lvl="1"/>
            <a:r>
              <a:rPr lang="es-ES" dirty="0"/>
              <a:t>Pensar sobre el propio comportamiento, tanto individual como en equipo.</a:t>
            </a:r>
          </a:p>
          <a:p>
            <a:r>
              <a:rPr lang="es-ES" dirty="0"/>
              <a:t>Plan de desarrollo personal</a:t>
            </a:r>
          </a:p>
          <a:p>
            <a:pPr lvl="1"/>
            <a:r>
              <a:rPr lang="es-ES" dirty="0"/>
              <a:t>¿En qué debo mejorar?</a:t>
            </a:r>
          </a:p>
          <a:p>
            <a:r>
              <a:rPr lang="es-ES" dirty="0"/>
              <a:t>Estrategias organizacionales para el aprendizaje</a:t>
            </a:r>
          </a:p>
          <a:p>
            <a:pPr lvl="1"/>
            <a:r>
              <a:rPr lang="es-ES" dirty="0"/>
              <a:t>Sistematizar el conocimiento</a:t>
            </a:r>
          </a:p>
          <a:p>
            <a:pPr lvl="1"/>
            <a:r>
              <a:rPr lang="es-ES" dirty="0"/>
              <a:t>Aprender de los iguales</a:t>
            </a:r>
          </a:p>
          <a:p>
            <a:pPr lvl="1"/>
            <a:r>
              <a:rPr lang="es-ES" dirty="0"/>
              <a:t>Preparar a conciencia la socialización de los nuevos mediadores</a:t>
            </a:r>
          </a:p>
          <a:p>
            <a:r>
              <a:rPr lang="es-ES" dirty="0"/>
              <a:t>Evaluar</a:t>
            </a:r>
          </a:p>
          <a:p>
            <a:pPr lvl="1"/>
            <a:r>
              <a:rPr lang="es-ES" dirty="0"/>
              <a:t>Cada cierto tiempo obtener indicadores de los mediadores, los usuarios y del propio sistema. </a:t>
            </a:r>
          </a:p>
        </p:txBody>
      </p:sp>
      <p:pic>
        <p:nvPicPr>
          <p:cNvPr id="9218" name="Picture 2" descr="Mafalda y la filosofía neuro-conductual; Gracias Quino">
            <a:extLst>
              <a:ext uri="{FF2B5EF4-FFF2-40B4-BE49-F238E27FC236}">
                <a16:creationId xmlns:a16="http://schemas.microsoft.com/office/drawing/2014/main" id="{34473FED-62D7-2B11-566B-20BA0996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97" y="254833"/>
            <a:ext cx="6354332" cy="20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731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6 ideas de Viñetas educación | viñetas, educacion, imagenes de mafalda  frases">
            <a:extLst>
              <a:ext uri="{FF2B5EF4-FFF2-40B4-BE49-F238E27FC236}">
                <a16:creationId xmlns:a16="http://schemas.microsoft.com/office/drawing/2014/main" id="{2460FCC6-779C-E552-2230-73F074968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866900"/>
            <a:ext cx="2603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5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BD7E7-42E0-7B46-8AF4-CD6842AD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Evaluación del desempeño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C459B1-A8F8-3E4A-A016-6182E8DC8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800" b="1" dirty="0">
                <a:latin typeface="Avenir Book" panose="02000503020000020003" pitchFamily="2" charset="0"/>
              </a:rPr>
              <a:t>Desempeño</a:t>
            </a:r>
          </a:p>
          <a:p>
            <a:pPr>
              <a:lnSpc>
                <a:spcPct val="100000"/>
              </a:lnSpc>
            </a:pPr>
            <a:r>
              <a:rPr lang="es-ES" sz="1800" dirty="0">
                <a:effectLst/>
                <a:latin typeface="Avenir Book" panose="02000503020000020003" pitchFamily="2" charset="0"/>
              </a:rPr>
              <a:t>“el conjunto de conductas que son relevantes para las metas de la organización o la unidad organizativa en la que la persona trabaja.” (Murphy, 1990, p. 162)</a:t>
            </a:r>
          </a:p>
          <a:p>
            <a:pPr>
              <a:lnSpc>
                <a:spcPct val="100000"/>
              </a:lnSpc>
            </a:pPr>
            <a:endParaRPr lang="es-ES" dirty="0">
              <a:latin typeface="Avenir Book" panose="02000503020000020003" pitchFamily="2" charset="0"/>
            </a:endParaRPr>
          </a:p>
          <a:p>
            <a:pPr marL="128016" lvl="1" indent="0">
              <a:lnSpc>
                <a:spcPct val="100000"/>
              </a:lnSpc>
              <a:buNone/>
            </a:pPr>
            <a:r>
              <a:rPr lang="es-ES" b="1" dirty="0">
                <a:latin typeface="Avenir Book" panose="02000503020000020003" pitchFamily="2" charset="0"/>
              </a:rPr>
              <a:t>Evaluación del desempeño</a:t>
            </a:r>
          </a:p>
          <a:p>
            <a:r>
              <a:rPr lang="es-ES" sz="1800" dirty="0">
                <a:effectLst/>
                <a:latin typeface="Avenir Book" panose="02000503020000020003" pitchFamily="2" charset="0"/>
              </a:rPr>
              <a:t>El EBEP define la evaluación el desempeño como “el procedimiento mediante el cual se mide y valora la conducta profesional y el rendimiento o el logro de resultados.”(Art. 20.1)</a:t>
            </a:r>
          </a:p>
          <a:p>
            <a:pPr lvl="1"/>
            <a:r>
              <a:rPr lang="es-ES" sz="1400" dirty="0">
                <a:latin typeface="Avenir Book" panose="02000503020000020003" pitchFamily="2" charset="0"/>
              </a:rPr>
              <a:t>Art. 20.3; Art. 20.4; Art. 52</a:t>
            </a:r>
            <a:endParaRPr lang="es-ES" sz="1400" dirty="0">
              <a:effectLst/>
              <a:latin typeface="Avenir Book" panose="02000503020000020003" pitchFamily="2" charset="0"/>
            </a:endParaRPr>
          </a:p>
          <a:p>
            <a:pPr lvl="1">
              <a:lnSpc>
                <a:spcPct val="100000"/>
              </a:lnSpc>
            </a:pPr>
            <a:endParaRPr lang="es-ES" dirty="0">
              <a:effectLst/>
              <a:latin typeface="Avenir" panose="02000503020000020003" pitchFamily="2" charset="0"/>
            </a:endParaRP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19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81190-0CD7-D41C-0E76-D9BDFC48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Cómo se hace la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22E448-FBB2-CDB5-461D-AF427824C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dirty="0">
                <a:latin typeface="Avenir Book" panose="02000503020000020003" pitchFamily="2" charset="0"/>
                <a:cs typeface="Al Bayan Plain" pitchFamily="2" charset="-78"/>
              </a:rPr>
              <a:t>1. Identificar las dimensiones (facetas) que se van a evaluar</a:t>
            </a:r>
          </a:p>
          <a:p>
            <a:r>
              <a:rPr lang="es-ES" sz="1800" dirty="0">
                <a:effectLst/>
                <a:latin typeface="Avenir Book" panose="02000503020000020003" pitchFamily="2" charset="0"/>
                <a:cs typeface="Al Bayan Plain" pitchFamily="2" charset="-78"/>
              </a:rPr>
              <a:t>2. Diseñar un procedimiento de evaluación</a:t>
            </a:r>
          </a:p>
          <a:p>
            <a:r>
              <a:rPr lang="es-ES" sz="1800" dirty="0">
                <a:latin typeface="Avenir Book" panose="02000503020000020003" pitchFamily="2" charset="0"/>
                <a:cs typeface="Al Bayan Plain" pitchFamily="2" charset="-78"/>
              </a:rPr>
              <a:t>3. G</a:t>
            </a:r>
            <a:r>
              <a:rPr lang="es-ES" sz="1800" dirty="0">
                <a:effectLst/>
                <a:latin typeface="Avenir Book" panose="02000503020000020003" pitchFamily="2" charset="0"/>
                <a:cs typeface="Al Bayan Plain" pitchFamily="2" charset="-78"/>
              </a:rPr>
              <a:t>arantizar la fiabilidad y validez de dicho procedimiento</a:t>
            </a:r>
          </a:p>
          <a:p>
            <a:r>
              <a:rPr lang="es-ES" sz="1800" dirty="0">
                <a:latin typeface="Avenir Book" panose="02000503020000020003" pitchFamily="2" charset="0"/>
                <a:cs typeface="Al Bayan Plain" pitchFamily="2" charset="-78"/>
              </a:rPr>
              <a:t>4. Evaluación</a:t>
            </a:r>
          </a:p>
          <a:p>
            <a:r>
              <a:rPr lang="es-ES" sz="1800" dirty="0">
                <a:effectLst/>
                <a:latin typeface="Avenir Book" panose="02000503020000020003" pitchFamily="2" charset="0"/>
                <a:cs typeface="Al Bayan Plain" pitchFamily="2" charset="-78"/>
              </a:rPr>
              <a:t>5. Dar </a:t>
            </a:r>
            <a:r>
              <a:rPr lang="es-ES" sz="1800" dirty="0" err="1">
                <a:effectLst/>
                <a:latin typeface="Avenir Book" panose="02000503020000020003" pitchFamily="2" charset="0"/>
                <a:cs typeface="Al Bayan Plain" pitchFamily="2" charset="-78"/>
              </a:rPr>
              <a:t>feedback</a:t>
            </a:r>
            <a:endParaRPr lang="es-ES" sz="1800" dirty="0">
              <a:effectLst/>
              <a:latin typeface="Avenir Book" panose="02000503020000020003" pitchFamily="2" charset="0"/>
              <a:cs typeface="Al Bayan Plain" pitchFamily="2" charset="-78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30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BD7E7-42E0-7B46-8AF4-CD6842AD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Modelo que subyace a la evaluación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88F202A-37D1-D7E6-8E81-D11737D67F27}"/>
              </a:ext>
            </a:extLst>
          </p:cNvPr>
          <p:cNvGraphicFramePr/>
          <p:nvPr/>
        </p:nvGraphicFramePr>
        <p:xfrm>
          <a:off x="844826" y="719667"/>
          <a:ext cx="11022496" cy="5879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2F51155-4143-27B4-353B-8D61D05F7C47}"/>
              </a:ext>
            </a:extLst>
          </p:cNvPr>
          <p:cNvSpPr txBox="1"/>
          <p:nvPr/>
        </p:nvSpPr>
        <p:spPr>
          <a:xfrm>
            <a:off x="844825" y="4665446"/>
            <a:ext cx="1421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ENTREVISTAS SECRETARIOS</a:t>
            </a:r>
          </a:p>
          <a:p>
            <a:pPr algn="ctr"/>
            <a:r>
              <a:rPr lang="es-ES" sz="1400" dirty="0"/>
              <a:t>+</a:t>
            </a:r>
          </a:p>
          <a:p>
            <a:pPr algn="ctr"/>
            <a:r>
              <a:rPr lang="es-ES" sz="1400" dirty="0"/>
              <a:t>OBSERVACIÓN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F81DE9-C12F-6F96-C95D-52E594C0AF01}"/>
              </a:ext>
            </a:extLst>
          </p:cNvPr>
          <p:cNvSpPr txBox="1"/>
          <p:nvPr/>
        </p:nvSpPr>
        <p:spPr>
          <a:xfrm>
            <a:off x="3104322" y="4773168"/>
            <a:ext cx="1421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AUTOINFORME</a:t>
            </a:r>
          </a:p>
          <a:p>
            <a:pPr algn="ctr"/>
            <a:r>
              <a:rPr lang="es-ES" sz="1400" dirty="0"/>
              <a:t>+</a:t>
            </a:r>
          </a:p>
          <a:p>
            <a:pPr algn="ctr"/>
            <a:r>
              <a:rPr lang="es-ES" sz="1400" dirty="0"/>
              <a:t>OBSERVACIÓN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FCE7A3-EB36-05B5-B799-6B75A0D32111}"/>
              </a:ext>
            </a:extLst>
          </p:cNvPr>
          <p:cNvSpPr txBox="1"/>
          <p:nvPr/>
        </p:nvSpPr>
        <p:spPr>
          <a:xfrm>
            <a:off x="5645426" y="4773168"/>
            <a:ext cx="1421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AUTOINFORME</a:t>
            </a:r>
          </a:p>
          <a:p>
            <a:pPr algn="ctr"/>
            <a:r>
              <a:rPr lang="es-ES" sz="1400" dirty="0"/>
              <a:t>+</a:t>
            </a:r>
          </a:p>
          <a:p>
            <a:pPr algn="ctr"/>
            <a:r>
              <a:rPr lang="es-ES" sz="1400" dirty="0"/>
              <a:t>OBSERVACIÓN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3DE01F-AF91-9F73-8DBA-090563959AB1}"/>
              </a:ext>
            </a:extLst>
          </p:cNvPr>
          <p:cNvSpPr txBox="1"/>
          <p:nvPr/>
        </p:nvSpPr>
        <p:spPr>
          <a:xfrm>
            <a:off x="8045726" y="4988610"/>
            <a:ext cx="1421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AUTOINFORME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814DD5-E491-40EF-7AF4-1C108B8FDA79}"/>
              </a:ext>
            </a:extLst>
          </p:cNvPr>
          <p:cNvSpPr txBox="1"/>
          <p:nvPr/>
        </p:nvSpPr>
        <p:spPr>
          <a:xfrm>
            <a:off x="10446027" y="4880889"/>
            <a:ext cx="1421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AUTOINFORME</a:t>
            </a:r>
          </a:p>
          <a:p>
            <a:pPr algn="ctr"/>
            <a:r>
              <a:rPr lang="es-ES" sz="1400" dirty="0"/>
              <a:t>DATOS OBJETIVOS</a:t>
            </a:r>
          </a:p>
        </p:txBody>
      </p:sp>
    </p:spTree>
    <p:extLst>
      <p:ext uri="{BB962C8B-B14F-4D97-AF65-F5344CB8AC3E}">
        <p14:creationId xmlns:p14="http://schemas.microsoft.com/office/powerpoint/2010/main" val="71538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9" name="Rectangle 1059" descr="E:\MULTIMEDIA\D_JUICEDROPS\D_JUICEDROPS_042.JPG">
            <a:extLst>
              <a:ext uri="{FF2B5EF4-FFF2-40B4-BE49-F238E27FC236}">
                <a16:creationId xmlns:a16="http://schemas.microsoft.com/office/drawing/2014/main" id="{5AD45316-16C5-3209-779F-35999EA0F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991" y="436900"/>
            <a:ext cx="9720072" cy="813956"/>
          </a:xfrm>
        </p:spPr>
        <p:txBody>
          <a:bodyPr/>
          <a:lstStyle/>
          <a:p>
            <a:r>
              <a:rPr lang="en-US" altLang="es-ES" dirty="0" err="1"/>
              <a:t>Proceso</a:t>
            </a:r>
            <a:r>
              <a:rPr lang="en-US" altLang="es-ES" dirty="0"/>
              <a:t> de </a:t>
            </a:r>
            <a:r>
              <a:rPr lang="en-US" altLang="es-ES" dirty="0" err="1"/>
              <a:t>evaluación</a:t>
            </a:r>
            <a:r>
              <a:rPr lang="en-US" altLang="es-ES" dirty="0"/>
              <a:t> del </a:t>
            </a:r>
            <a:r>
              <a:rPr lang="en-US" altLang="es-ES" dirty="0" err="1"/>
              <a:t>desempeño</a:t>
            </a:r>
            <a:endParaRPr lang="en-US" altLang="es-ES" dirty="0"/>
          </a:p>
        </p:txBody>
      </p:sp>
      <p:grpSp>
        <p:nvGrpSpPr>
          <p:cNvPr id="72761" name="Group 1081">
            <a:extLst>
              <a:ext uri="{FF2B5EF4-FFF2-40B4-BE49-F238E27FC236}">
                <a16:creationId xmlns:a16="http://schemas.microsoft.com/office/drawing/2014/main" id="{55669462-F288-D246-CB80-76D2AACD207B}"/>
              </a:ext>
            </a:extLst>
          </p:cNvPr>
          <p:cNvGrpSpPr>
            <a:grpSpLocks/>
          </p:cNvGrpSpPr>
          <p:nvPr/>
        </p:nvGrpSpPr>
        <p:grpSpPr bwMode="auto">
          <a:xfrm>
            <a:off x="3270718" y="1410541"/>
            <a:ext cx="7061106" cy="4600015"/>
            <a:chOff x="1151" y="1007"/>
            <a:chExt cx="5041" cy="3284"/>
          </a:xfrm>
        </p:grpSpPr>
        <p:grpSp>
          <p:nvGrpSpPr>
            <p:cNvPr id="23555" name="Group 1080">
              <a:extLst>
                <a:ext uri="{FF2B5EF4-FFF2-40B4-BE49-F238E27FC236}">
                  <a16:creationId xmlns:a16="http://schemas.microsoft.com/office/drawing/2014/main" id="{D454DE43-4313-900B-2AD3-383C7FA05A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1" y="1007"/>
              <a:ext cx="5041" cy="3284"/>
              <a:chOff x="1151" y="1007"/>
              <a:chExt cx="5041" cy="3284"/>
            </a:xfrm>
          </p:grpSpPr>
          <p:sp>
            <p:nvSpPr>
              <p:cNvPr id="72708" name="Text Box 1028">
                <a:extLst>
                  <a:ext uri="{FF2B5EF4-FFF2-40B4-BE49-F238E27FC236}">
                    <a16:creationId xmlns:a16="http://schemas.microsoft.com/office/drawing/2014/main" id="{5D2E0B8B-32AD-D26E-F3E7-C0EE3F5433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3" y="2233"/>
                <a:ext cx="1296" cy="7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sz="1765" b="1" dirty="0">
                    <a:solidFill>
                      <a:srgbClr val="FF0000"/>
                    </a:solidFill>
                    <a:latin typeface="Times New Roman" charset="0"/>
                    <a:ea typeface="ＭＳ Ｐゴシック" charset="0"/>
                  </a:rPr>
                  <a:t>Individual    Staff</a:t>
                </a:r>
              </a:p>
              <a:p>
                <a:pPr algn="ctr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sz="1324" b="1" i="1" dirty="0">
                    <a:solidFill>
                      <a:srgbClr val="FF0000"/>
                    </a:solidFill>
                    <a:latin typeface="Times New Roman" charset="0"/>
                    <a:ea typeface="ＭＳ Ｐゴシック" charset="0"/>
                  </a:rPr>
                  <a:t>Self-Assessment</a:t>
                </a:r>
              </a:p>
            </p:txBody>
          </p:sp>
          <p:sp>
            <p:nvSpPr>
              <p:cNvPr id="72709" name="Text Box 1029">
                <a:extLst>
                  <a:ext uri="{FF2B5EF4-FFF2-40B4-BE49-F238E27FC236}">
                    <a16:creationId xmlns:a16="http://schemas.microsoft.com/office/drawing/2014/main" id="{A227E993-4BB0-3EAB-EC1F-7FF71779E5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3" y="1007"/>
                <a:ext cx="1296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sz="1765" b="1" dirty="0">
                    <a:solidFill>
                      <a:srgbClr val="FF0000"/>
                    </a:solidFill>
                    <a:latin typeface="Times New Roman" charset="0"/>
                    <a:ea typeface="ＭＳ Ｐゴシック" charset="0"/>
                  </a:rPr>
                  <a:t>Supervisor</a:t>
                </a:r>
              </a:p>
            </p:txBody>
          </p:sp>
          <p:sp>
            <p:nvSpPr>
              <p:cNvPr id="72710" name="Text Box 1030">
                <a:extLst>
                  <a:ext uri="{FF2B5EF4-FFF2-40B4-BE49-F238E27FC236}">
                    <a16:creationId xmlns:a16="http://schemas.microsoft.com/office/drawing/2014/main" id="{40044083-3B08-DB6E-B4B2-0C2333B72D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3" y="1614"/>
                <a:ext cx="1296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sz="1765" b="1">
                    <a:latin typeface="Times New Roman" charset="0"/>
                    <a:ea typeface="ＭＳ Ｐゴシック" charset="0"/>
                  </a:rPr>
                  <a:t>Other Superiors</a:t>
                </a:r>
              </a:p>
            </p:txBody>
          </p:sp>
          <p:sp>
            <p:nvSpPr>
              <p:cNvPr id="72711" name="Text Box 1031">
                <a:extLst>
                  <a:ext uri="{FF2B5EF4-FFF2-40B4-BE49-F238E27FC236}">
                    <a16:creationId xmlns:a16="http://schemas.microsoft.com/office/drawing/2014/main" id="{F48FAB77-1496-1C33-675C-D683715886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1" y="2447"/>
                <a:ext cx="1296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sz="1765" b="1" dirty="0">
                    <a:latin typeface="Times New Roman" charset="0"/>
                    <a:ea typeface="ＭＳ Ｐゴシック" charset="0"/>
                  </a:rPr>
                  <a:t>Peers</a:t>
                </a:r>
              </a:p>
            </p:txBody>
          </p:sp>
          <p:sp>
            <p:nvSpPr>
              <p:cNvPr id="72712" name="Text Box 1032">
                <a:extLst>
                  <a:ext uri="{FF2B5EF4-FFF2-40B4-BE49-F238E27FC236}">
                    <a16:creationId xmlns:a16="http://schemas.microsoft.com/office/drawing/2014/main" id="{F4CC3A5A-05DF-0522-45D7-6356FFB22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3" y="3310"/>
                <a:ext cx="1296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sz="1765" b="1">
                    <a:latin typeface="Times New Roman" charset="0"/>
                    <a:ea typeface="ＭＳ Ｐゴシック" charset="0"/>
                  </a:rPr>
                  <a:t>Teams</a:t>
                </a:r>
              </a:p>
            </p:txBody>
          </p:sp>
          <p:sp>
            <p:nvSpPr>
              <p:cNvPr id="72713" name="Text Box 1033">
                <a:extLst>
                  <a:ext uri="{FF2B5EF4-FFF2-40B4-BE49-F238E27FC236}">
                    <a16:creationId xmlns:a16="http://schemas.microsoft.com/office/drawing/2014/main" id="{3C747B11-1C4D-8051-8715-B12216008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3" y="4003"/>
                <a:ext cx="1296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sz="1765" b="1">
                    <a:latin typeface="Times New Roman" charset="0"/>
                    <a:ea typeface="ＭＳ Ｐゴシック" charset="0"/>
                  </a:rPr>
                  <a:t>Sub-Ordinates</a:t>
                </a:r>
              </a:p>
            </p:txBody>
          </p:sp>
          <p:sp>
            <p:nvSpPr>
              <p:cNvPr id="72714" name="Text Box 1034">
                <a:extLst>
                  <a:ext uri="{FF2B5EF4-FFF2-40B4-BE49-F238E27FC236}">
                    <a16:creationId xmlns:a16="http://schemas.microsoft.com/office/drawing/2014/main" id="{EFFDF4B7-C312-F821-5827-60F1543495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3" y="3310"/>
                <a:ext cx="1296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sz="1765" b="1" dirty="0">
                    <a:latin typeface="Times New Roman" charset="0"/>
                    <a:ea typeface="ＭＳ Ｐゴシック" charset="0"/>
                  </a:rPr>
                  <a:t>Teams</a:t>
                </a:r>
              </a:p>
            </p:txBody>
          </p:sp>
          <p:sp>
            <p:nvSpPr>
              <p:cNvPr id="72715" name="Text Box 1035">
                <a:extLst>
                  <a:ext uri="{FF2B5EF4-FFF2-40B4-BE49-F238E27FC236}">
                    <a16:creationId xmlns:a16="http://schemas.microsoft.com/office/drawing/2014/main" id="{3E23DE54-DBA6-6ED4-942E-D307D9117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6" y="2447"/>
                <a:ext cx="1296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sz="1765" b="1">
                    <a:solidFill>
                      <a:srgbClr val="FF0000"/>
                    </a:solidFill>
                    <a:latin typeface="Times New Roman" charset="0"/>
                    <a:ea typeface="ＭＳ Ｐゴシック" charset="0"/>
                  </a:rPr>
                  <a:t>Customers</a:t>
                </a:r>
              </a:p>
            </p:txBody>
          </p:sp>
          <p:sp>
            <p:nvSpPr>
              <p:cNvPr id="72716" name="Text Box 1036">
                <a:extLst>
                  <a:ext uri="{FF2B5EF4-FFF2-40B4-BE49-F238E27FC236}">
                    <a16:creationId xmlns:a16="http://schemas.microsoft.com/office/drawing/2014/main" id="{D71B666B-64AF-A0FE-F128-EE6E06CD2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3" y="1614"/>
                <a:ext cx="1296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sz="1765" b="1">
                    <a:latin typeface="Times New Roman" charset="0"/>
                    <a:ea typeface="ＭＳ Ｐゴシック" charset="0"/>
                  </a:rPr>
                  <a:t>Other Superiors</a:t>
                </a:r>
              </a:p>
            </p:txBody>
          </p:sp>
        </p:grpSp>
        <p:grpSp>
          <p:nvGrpSpPr>
            <p:cNvPr id="23556" name="Group 1078">
              <a:extLst>
                <a:ext uri="{FF2B5EF4-FFF2-40B4-BE49-F238E27FC236}">
                  <a16:creationId xmlns:a16="http://schemas.microsoft.com/office/drawing/2014/main" id="{AAF56C1E-656B-B90A-0B63-DE068F3214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9" y="1151"/>
              <a:ext cx="3745" cy="2996"/>
              <a:chOff x="1799" y="1151"/>
              <a:chExt cx="3745" cy="2996"/>
            </a:xfrm>
          </p:grpSpPr>
          <p:cxnSp>
            <p:nvCxnSpPr>
              <p:cNvPr id="72740" name="AutoShape 1060">
                <a:extLst>
                  <a:ext uri="{FF2B5EF4-FFF2-40B4-BE49-F238E27FC236}">
                    <a16:creationId xmlns:a16="http://schemas.microsoft.com/office/drawing/2014/main" id="{713BDE83-2A22-5808-66EF-9242B6E6FCD8}"/>
                  </a:ext>
                </a:extLst>
              </p:cNvPr>
              <p:cNvCxnSpPr>
                <a:cxnSpLocks noChangeShapeType="1"/>
                <a:stCxn id="72709" idx="1"/>
                <a:endCxn id="72710" idx="0"/>
              </p:cNvCxnSpPr>
              <p:nvPr/>
            </p:nvCxnSpPr>
            <p:spPr bwMode="auto">
              <a:xfrm rot="10800000" flipV="1">
                <a:off x="2231" y="1151"/>
                <a:ext cx="792" cy="463"/>
              </a:xfrm>
              <a:prstGeom prst="curvedConnector2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41" name="AutoShape 1061">
                <a:extLst>
                  <a:ext uri="{FF2B5EF4-FFF2-40B4-BE49-F238E27FC236}">
                    <a16:creationId xmlns:a16="http://schemas.microsoft.com/office/drawing/2014/main" id="{49B3F340-A106-02A2-1FC2-C44B6666DBBD}"/>
                  </a:ext>
                </a:extLst>
              </p:cNvPr>
              <p:cNvCxnSpPr>
                <a:cxnSpLocks noChangeShapeType="1"/>
                <a:stCxn id="72709" idx="3"/>
                <a:endCxn id="72716" idx="0"/>
              </p:cNvCxnSpPr>
              <p:nvPr/>
            </p:nvCxnSpPr>
            <p:spPr bwMode="auto">
              <a:xfrm>
                <a:off x="4319" y="1151"/>
                <a:ext cx="762" cy="463"/>
              </a:xfrm>
              <a:prstGeom prst="curvedConnector2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42" name="AutoShape 1062">
                <a:extLst>
                  <a:ext uri="{FF2B5EF4-FFF2-40B4-BE49-F238E27FC236}">
                    <a16:creationId xmlns:a16="http://schemas.microsoft.com/office/drawing/2014/main" id="{FCF0B180-2939-3470-08CD-8FA4CE40E767}"/>
                  </a:ext>
                </a:extLst>
              </p:cNvPr>
              <p:cNvCxnSpPr>
                <a:cxnSpLocks noChangeShapeType="1"/>
                <a:stCxn id="72716" idx="2"/>
                <a:endCxn id="72715" idx="0"/>
              </p:cNvCxnSpPr>
              <p:nvPr/>
            </p:nvCxnSpPr>
            <p:spPr bwMode="auto">
              <a:xfrm rot="16200000" flipH="1">
                <a:off x="5040" y="1943"/>
                <a:ext cx="545" cy="463"/>
              </a:xfrm>
              <a:prstGeom prst="curvedConnector3">
                <a:avLst>
                  <a:gd name="adj1" fmla="val 49907"/>
                </a:avLst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43" name="AutoShape 1063">
                <a:extLst>
                  <a:ext uri="{FF2B5EF4-FFF2-40B4-BE49-F238E27FC236}">
                    <a16:creationId xmlns:a16="http://schemas.microsoft.com/office/drawing/2014/main" id="{4EF3B256-8499-F7CD-4FD5-6DCF949050D1}"/>
                  </a:ext>
                </a:extLst>
              </p:cNvPr>
              <p:cNvCxnSpPr>
                <a:cxnSpLocks noChangeShapeType="1"/>
                <a:stCxn id="72715" idx="2"/>
                <a:endCxn id="72714" idx="0"/>
              </p:cNvCxnSpPr>
              <p:nvPr/>
            </p:nvCxnSpPr>
            <p:spPr bwMode="auto">
              <a:xfrm rot="5400000">
                <a:off x="5025" y="2791"/>
                <a:ext cx="575" cy="463"/>
              </a:xfrm>
              <a:prstGeom prst="curvedConnector3">
                <a:avLst>
                  <a:gd name="adj1" fmla="val 49912"/>
                </a:avLst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44" name="AutoShape 1064">
                <a:extLst>
                  <a:ext uri="{FF2B5EF4-FFF2-40B4-BE49-F238E27FC236}">
                    <a16:creationId xmlns:a16="http://schemas.microsoft.com/office/drawing/2014/main" id="{C7AD8179-EEFC-AACD-7EE1-F40075F712B6}"/>
                  </a:ext>
                </a:extLst>
              </p:cNvPr>
              <p:cNvCxnSpPr>
                <a:cxnSpLocks noChangeShapeType="1"/>
                <a:stCxn id="72714" idx="2"/>
                <a:endCxn id="72713" idx="3"/>
              </p:cNvCxnSpPr>
              <p:nvPr/>
            </p:nvCxnSpPr>
            <p:spPr bwMode="auto">
              <a:xfrm rot="5400000">
                <a:off x="4426" y="3491"/>
                <a:ext cx="549" cy="762"/>
              </a:xfrm>
              <a:prstGeom prst="curvedConnector2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45" name="AutoShape 1065">
                <a:extLst>
                  <a:ext uri="{FF2B5EF4-FFF2-40B4-BE49-F238E27FC236}">
                    <a16:creationId xmlns:a16="http://schemas.microsoft.com/office/drawing/2014/main" id="{EC59AF70-9560-8448-27B6-5EB5E59F5763}"/>
                  </a:ext>
                </a:extLst>
              </p:cNvPr>
              <p:cNvCxnSpPr>
                <a:cxnSpLocks noChangeShapeType="1"/>
                <a:stCxn id="72713" idx="1"/>
                <a:endCxn id="72712" idx="2"/>
              </p:cNvCxnSpPr>
              <p:nvPr/>
            </p:nvCxnSpPr>
            <p:spPr bwMode="auto">
              <a:xfrm rot="10800000">
                <a:off x="2231" y="3598"/>
                <a:ext cx="792" cy="549"/>
              </a:xfrm>
              <a:prstGeom prst="curvedConnector2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46" name="AutoShape 1066">
                <a:extLst>
                  <a:ext uri="{FF2B5EF4-FFF2-40B4-BE49-F238E27FC236}">
                    <a16:creationId xmlns:a16="http://schemas.microsoft.com/office/drawing/2014/main" id="{EB0BC08A-C8EC-574C-2FD7-DFE995CD4E4C}"/>
                  </a:ext>
                </a:extLst>
              </p:cNvPr>
              <p:cNvCxnSpPr>
                <a:cxnSpLocks noChangeShapeType="1"/>
                <a:stCxn id="72712" idx="0"/>
                <a:endCxn id="72711" idx="2"/>
              </p:cNvCxnSpPr>
              <p:nvPr/>
            </p:nvCxnSpPr>
            <p:spPr bwMode="auto">
              <a:xfrm rot="5400000" flipH="1">
                <a:off x="1728" y="2806"/>
                <a:ext cx="575" cy="432"/>
              </a:xfrm>
              <a:prstGeom prst="curvedConnector3">
                <a:avLst>
                  <a:gd name="adj1" fmla="val 49912"/>
                </a:avLst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47" name="AutoShape 1067">
                <a:extLst>
                  <a:ext uri="{FF2B5EF4-FFF2-40B4-BE49-F238E27FC236}">
                    <a16:creationId xmlns:a16="http://schemas.microsoft.com/office/drawing/2014/main" id="{1519D50D-98A8-D6A1-5ABC-D66F86A237C8}"/>
                  </a:ext>
                </a:extLst>
              </p:cNvPr>
              <p:cNvCxnSpPr>
                <a:cxnSpLocks noChangeShapeType="1"/>
                <a:stCxn id="72711" idx="0"/>
                <a:endCxn id="72710" idx="2"/>
              </p:cNvCxnSpPr>
              <p:nvPr/>
            </p:nvCxnSpPr>
            <p:spPr bwMode="auto">
              <a:xfrm rot="16200000">
                <a:off x="1742" y="1958"/>
                <a:ext cx="545" cy="432"/>
              </a:xfrm>
              <a:prstGeom prst="curvedConnector3">
                <a:avLst>
                  <a:gd name="adj1" fmla="val 49907"/>
                </a:avLst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557" name="Group 1079">
              <a:extLst>
                <a:ext uri="{FF2B5EF4-FFF2-40B4-BE49-F238E27FC236}">
                  <a16:creationId xmlns:a16="http://schemas.microsoft.com/office/drawing/2014/main" id="{E608DE6F-A930-5B77-68EB-C59EE4AFB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7" y="1295"/>
              <a:ext cx="2449" cy="2708"/>
              <a:chOff x="2447" y="1295"/>
              <a:chExt cx="2449" cy="2708"/>
            </a:xfrm>
          </p:grpSpPr>
          <p:cxnSp>
            <p:nvCxnSpPr>
              <p:cNvPr id="72749" name="AutoShape 1069">
                <a:extLst>
                  <a:ext uri="{FF2B5EF4-FFF2-40B4-BE49-F238E27FC236}">
                    <a16:creationId xmlns:a16="http://schemas.microsoft.com/office/drawing/2014/main" id="{5AE10FC0-BDC6-00B9-483C-BBA7728F0D89}"/>
                  </a:ext>
                </a:extLst>
              </p:cNvPr>
              <p:cNvCxnSpPr>
                <a:cxnSpLocks noChangeShapeType="1"/>
                <a:stCxn id="72708" idx="3"/>
                <a:endCxn id="72715" idx="1"/>
              </p:cNvCxnSpPr>
              <p:nvPr/>
            </p:nvCxnSpPr>
            <p:spPr bwMode="auto">
              <a:xfrm flipV="1">
                <a:off x="4319" y="2591"/>
                <a:ext cx="577" cy="2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50" name="AutoShape 1070">
                <a:extLst>
                  <a:ext uri="{FF2B5EF4-FFF2-40B4-BE49-F238E27FC236}">
                    <a16:creationId xmlns:a16="http://schemas.microsoft.com/office/drawing/2014/main" id="{7316A6A4-FF6D-4596-CA2B-6E88E99A470D}"/>
                  </a:ext>
                </a:extLst>
              </p:cNvPr>
              <p:cNvCxnSpPr>
                <a:cxnSpLocks noChangeShapeType="1"/>
                <a:stCxn id="72708" idx="1"/>
                <a:endCxn id="72711" idx="3"/>
              </p:cNvCxnSpPr>
              <p:nvPr/>
            </p:nvCxnSpPr>
            <p:spPr bwMode="auto">
              <a:xfrm flipH="1" flipV="1">
                <a:off x="2447" y="2591"/>
                <a:ext cx="576" cy="2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51" name="AutoShape 1071">
                <a:extLst>
                  <a:ext uri="{FF2B5EF4-FFF2-40B4-BE49-F238E27FC236}">
                    <a16:creationId xmlns:a16="http://schemas.microsoft.com/office/drawing/2014/main" id="{C11366A5-BB1E-518D-A5CB-70BF658BAFE5}"/>
                  </a:ext>
                </a:extLst>
              </p:cNvPr>
              <p:cNvCxnSpPr>
                <a:cxnSpLocks noChangeShapeType="1"/>
                <a:stCxn id="72708" idx="2"/>
                <a:endCxn id="72713" idx="0"/>
              </p:cNvCxnSpPr>
              <p:nvPr/>
            </p:nvCxnSpPr>
            <p:spPr bwMode="auto">
              <a:xfrm>
                <a:off x="3671" y="2953"/>
                <a:ext cx="0" cy="1050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52" name="AutoShape 1072">
                <a:extLst>
                  <a:ext uri="{FF2B5EF4-FFF2-40B4-BE49-F238E27FC236}">
                    <a16:creationId xmlns:a16="http://schemas.microsoft.com/office/drawing/2014/main" id="{D40EDC5B-2D83-1942-3EE3-7554B863AD30}"/>
                  </a:ext>
                </a:extLst>
              </p:cNvPr>
              <p:cNvCxnSpPr>
                <a:cxnSpLocks noChangeShapeType="1"/>
                <a:stCxn id="72708" idx="0"/>
                <a:endCxn id="72709" idx="2"/>
              </p:cNvCxnSpPr>
              <p:nvPr/>
            </p:nvCxnSpPr>
            <p:spPr bwMode="auto">
              <a:xfrm flipV="1">
                <a:off x="3671" y="1295"/>
                <a:ext cx="0" cy="938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72754" name="Line 1074">
                <a:extLst>
                  <a:ext uri="{FF2B5EF4-FFF2-40B4-BE49-F238E27FC236}">
                    <a16:creationId xmlns:a16="http://schemas.microsoft.com/office/drawing/2014/main" id="{5823188C-81B5-AD11-DB90-3A3B265E7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31" y="3024"/>
                <a:ext cx="402" cy="40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1588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72755" name="Line 1075">
                <a:extLst>
                  <a:ext uri="{FF2B5EF4-FFF2-40B4-BE49-F238E27FC236}">
                    <a16:creationId xmlns:a16="http://schemas.microsoft.com/office/drawing/2014/main" id="{655E5B97-171E-578B-47F5-D6701E794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2" y="1762"/>
                <a:ext cx="402" cy="40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1588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72756" name="Line 1076">
                <a:extLst>
                  <a:ext uri="{FF2B5EF4-FFF2-40B4-BE49-F238E27FC236}">
                    <a16:creationId xmlns:a16="http://schemas.microsoft.com/office/drawing/2014/main" id="{85080CAF-B476-FA74-72C0-6E3803467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3953" y="3040"/>
                <a:ext cx="402" cy="40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1588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72757" name="Line 1077">
                <a:extLst>
                  <a:ext uri="{FF2B5EF4-FFF2-40B4-BE49-F238E27FC236}">
                    <a16:creationId xmlns:a16="http://schemas.microsoft.com/office/drawing/2014/main" id="{E1142D8A-E30B-D156-6913-A81544C96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2907" y="1746"/>
                <a:ext cx="402" cy="40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1588">
                  <a:latin typeface="Times New Roman" charset="0"/>
                  <a:ea typeface="ＭＳ Ｐゴシック" charset="0"/>
                </a:endParaRP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6AE21A3-C8DE-74BC-6114-3CF8632F6316}"/>
              </a:ext>
            </a:extLst>
          </p:cNvPr>
          <p:cNvSpPr/>
          <p:nvPr/>
        </p:nvSpPr>
        <p:spPr>
          <a:xfrm>
            <a:off x="779489" y="2488367"/>
            <a:ext cx="4332157" cy="139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782080-6AAB-9A21-ABD2-538C2F75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Facetas a evaluar</a:t>
            </a:r>
            <a:br>
              <a:rPr lang="es-ES" dirty="0"/>
            </a:br>
            <a:r>
              <a:rPr lang="es-ES" dirty="0"/>
              <a:t>1. Competencias para la mediación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E713E6-40F7-25BA-7D72-453706E01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2992" y="2084832"/>
            <a:ext cx="4754880" cy="4023360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ADAPTACIÓN AL SERCLA</a:t>
            </a:r>
          </a:p>
          <a:p>
            <a:r>
              <a:rPr lang="es-ES" dirty="0"/>
              <a:t>1. Análisis e interpretación</a:t>
            </a:r>
          </a:p>
          <a:p>
            <a:r>
              <a:rPr lang="es-ES" dirty="0"/>
              <a:t>2. Comunicación</a:t>
            </a:r>
          </a:p>
          <a:p>
            <a:r>
              <a:rPr lang="es-ES" dirty="0"/>
              <a:t>3. Negociación y Gestión del Conflicto</a:t>
            </a:r>
          </a:p>
          <a:p>
            <a:r>
              <a:rPr lang="es-ES" dirty="0"/>
              <a:t>4. Trabajar en Equipo</a:t>
            </a:r>
          </a:p>
          <a:p>
            <a:r>
              <a:rPr lang="es-ES" dirty="0"/>
              <a:t>5. Uso de las TICS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DCA190-47B0-BA39-115E-EEC386D1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" y="2084832"/>
            <a:ext cx="4754880" cy="4023360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ACAS</a:t>
            </a:r>
          </a:p>
          <a:p>
            <a:r>
              <a:rPr lang="es-ES" dirty="0"/>
              <a:t>Análisis e interpretación</a:t>
            </a:r>
          </a:p>
          <a:p>
            <a:r>
              <a:rPr lang="es-ES" dirty="0"/>
              <a:t>Comunicación</a:t>
            </a:r>
          </a:p>
          <a:p>
            <a:r>
              <a:rPr lang="es-ES" dirty="0"/>
              <a:t>Negociar e influir</a:t>
            </a:r>
          </a:p>
          <a:p>
            <a:r>
              <a:rPr lang="es-ES" dirty="0"/>
              <a:t>Responsabilidad</a:t>
            </a:r>
          </a:p>
          <a:p>
            <a:r>
              <a:rPr lang="es-ES" dirty="0"/>
              <a:t>Organizar e implementar</a:t>
            </a:r>
          </a:p>
        </p:txBody>
      </p:sp>
    </p:spTree>
    <p:extLst>
      <p:ext uri="{BB962C8B-B14F-4D97-AF65-F5344CB8AC3E}">
        <p14:creationId xmlns:p14="http://schemas.microsoft.com/office/powerpoint/2010/main" val="15710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483A3-A5C8-A0CC-FF20-7D592ADB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C1. Análisis e interpretación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1A672C-8C5A-0C32-06C4-0DEB69ADF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Definición</a:t>
            </a: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y enlaza la información relevante para ayudar a la resolución del problema. Contribuye a la generación de soluciones, resaltando los puntos clave y las opciones que deben ser tenidas en cuenta.</a:t>
            </a:r>
            <a:endParaRPr lang="es-ES" dirty="0"/>
          </a:p>
          <a:p>
            <a:r>
              <a:rPr lang="es-ES" dirty="0"/>
              <a:t>Indicadores de éxito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 rápidamente los asuntos más destacados.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Construye una imagen completa de la situación o el problema.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 para identificar los hechos relevantes.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Recoge información completa y detallada para respaldar las recomendaciones.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Demuestra una rápida comprensión de la información ofrecida.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los problemas que están mal definidos estableciendo los límites a cada asunto.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823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B51D7-121A-BB75-26D1-148B5EAF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C2. Comunicación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01687A-14DA-A178-116A-1403E032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Definición:</a:t>
            </a: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 la información relevante de manera clara y concisa tanto de forma oral como escrita.</a:t>
            </a:r>
          </a:p>
          <a:p>
            <a:r>
              <a:rPr lang="es-ES" dirty="0"/>
              <a:t>Criterios de éxito</a:t>
            </a:r>
          </a:p>
          <a:p>
            <a:pPr marL="44958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Es claro, conciso y se le entiende adecuadamente cuando habla.</a:t>
            </a:r>
          </a:p>
          <a:p>
            <a:pPr marL="44958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Resume la información y confirma que las partes lo han entendido correctamente.</a:t>
            </a:r>
          </a:p>
          <a:p>
            <a:pPr marL="44958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Utiliza un lenguaje y terminología adaptados a la audiencia.</a:t>
            </a:r>
          </a:p>
          <a:p>
            <a:pPr marL="44958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Se comunica de forma accesible y cercana.</a:t>
            </a:r>
          </a:p>
          <a:p>
            <a:pPr marL="44958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Escucha activamente a lo que otros tienen que decir.</a:t>
            </a:r>
          </a:p>
          <a:p>
            <a:pPr marL="44958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La comunicación es precisa, está basada en los hechos y es ofrecida en el momento oportuno.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3565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DB9628B4-6B42-D643-8A92-B36071F7EED8}" vid="{47132228-2232-AA49-9527-FD23A401E7A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597</TotalTime>
  <Words>1382</Words>
  <Application>Microsoft Macintosh PowerPoint</Application>
  <PresentationFormat>Panorámica</PresentationFormat>
  <Paragraphs>203</Paragraphs>
  <Slides>29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Avenir</vt:lpstr>
      <vt:lpstr>Avenir Book</vt:lpstr>
      <vt:lpstr>Calibri</vt:lpstr>
      <vt:lpstr>Times New Roman</vt:lpstr>
      <vt:lpstr>Tw Cen MT</vt:lpstr>
      <vt:lpstr>Tw Cen MT Condensed</vt:lpstr>
      <vt:lpstr>Wingdings 3</vt:lpstr>
      <vt:lpstr>Integral</vt:lpstr>
      <vt:lpstr>Formación y evaluación del desempeño de la labor mediadora </vt:lpstr>
      <vt:lpstr>Agenda</vt:lpstr>
      <vt:lpstr>Evaluación del desempeño</vt:lpstr>
      <vt:lpstr>Cómo se hace la evaluación</vt:lpstr>
      <vt:lpstr>Modelo que subyace a la evaluación</vt:lpstr>
      <vt:lpstr>Proceso de evaluación del desempeño</vt:lpstr>
      <vt:lpstr>Facetas a evaluar 1. Competencias para la mediación</vt:lpstr>
      <vt:lpstr>C1. Análisis e interpretación</vt:lpstr>
      <vt:lpstr>C2. Comunicación</vt:lpstr>
      <vt:lpstr>C3. negociación y gestión del conflicto</vt:lpstr>
      <vt:lpstr>C3. negociación y gestión del conflicto</vt:lpstr>
      <vt:lpstr>C4. Trabajar en equipo</vt:lpstr>
      <vt:lpstr>C5. Uso de las tics para la mediación</vt:lpstr>
      <vt:lpstr>Evaluación 2018</vt:lpstr>
      <vt:lpstr>Evaluación 2022</vt:lpstr>
      <vt:lpstr>PRIMEROS DATOS</vt:lpstr>
      <vt:lpstr>¿Qué fallos-errores solemos cometer los negociadores en esta competencia?</vt:lpstr>
      <vt:lpstr>Ejemplo: Nuevo empleo temporal</vt:lpstr>
      <vt:lpstr>Presentación de PowerPoint</vt:lpstr>
      <vt:lpstr>Presentación de PowerPoint</vt:lpstr>
      <vt:lpstr>Espacios de beneficio común</vt:lpstr>
      <vt:lpstr>Un ejemplo práctico</vt:lpstr>
      <vt:lpstr>¿Cómo se crea valor?</vt:lpstr>
      <vt:lpstr>Errores</vt:lpstr>
      <vt:lpstr>Errores</vt:lpstr>
      <vt:lpstr>errores</vt:lpstr>
      <vt:lpstr>Dónde avanzar en la agenda de formación</vt:lpstr>
      <vt:lpstr>¿Cómo mejorar?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y evaluación del desempeño de la labor mediadora </dc:title>
  <dc:creator>FRANCISCO JOSE MEDINA DIAZ</dc:creator>
  <cp:lastModifiedBy>FRANCISCO JOSE MEDINA DIAZ</cp:lastModifiedBy>
  <cp:revision>7</cp:revision>
  <dcterms:created xsi:type="dcterms:W3CDTF">2022-10-03T08:32:06Z</dcterms:created>
  <dcterms:modified xsi:type="dcterms:W3CDTF">2022-10-07T07:44:58Z</dcterms:modified>
</cp:coreProperties>
</file>